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4068" r:id="rId1"/>
  </p:sldMasterIdLst>
  <p:notesMasterIdLst>
    <p:notesMasterId r:id="rId44"/>
  </p:notesMasterIdLst>
  <p:sldIdLst>
    <p:sldId id="854" r:id="rId2"/>
    <p:sldId id="855" r:id="rId3"/>
    <p:sldId id="856" r:id="rId4"/>
    <p:sldId id="857" r:id="rId5"/>
    <p:sldId id="858" r:id="rId6"/>
    <p:sldId id="859" r:id="rId7"/>
    <p:sldId id="860" r:id="rId8"/>
    <p:sldId id="861" r:id="rId9"/>
    <p:sldId id="862" r:id="rId10"/>
    <p:sldId id="863" r:id="rId11"/>
    <p:sldId id="864" r:id="rId12"/>
    <p:sldId id="865" r:id="rId13"/>
    <p:sldId id="866" r:id="rId14"/>
    <p:sldId id="867" r:id="rId15"/>
    <p:sldId id="868" r:id="rId16"/>
    <p:sldId id="869" r:id="rId17"/>
    <p:sldId id="870" r:id="rId18"/>
    <p:sldId id="871" r:id="rId19"/>
    <p:sldId id="872" r:id="rId20"/>
    <p:sldId id="873" r:id="rId21"/>
    <p:sldId id="874" r:id="rId22"/>
    <p:sldId id="875" r:id="rId23"/>
    <p:sldId id="876" r:id="rId24"/>
    <p:sldId id="877" r:id="rId25"/>
    <p:sldId id="878" r:id="rId26"/>
    <p:sldId id="879" r:id="rId27"/>
    <p:sldId id="880" r:id="rId28"/>
    <p:sldId id="881" r:id="rId29"/>
    <p:sldId id="882" r:id="rId30"/>
    <p:sldId id="883" r:id="rId31"/>
    <p:sldId id="884" r:id="rId32"/>
    <p:sldId id="885" r:id="rId33"/>
    <p:sldId id="886" r:id="rId34"/>
    <p:sldId id="887" r:id="rId35"/>
    <p:sldId id="888" r:id="rId36"/>
    <p:sldId id="889" r:id="rId37"/>
    <p:sldId id="890" r:id="rId38"/>
    <p:sldId id="891" r:id="rId39"/>
    <p:sldId id="892" r:id="rId40"/>
    <p:sldId id="893" r:id="rId41"/>
    <p:sldId id="894" r:id="rId42"/>
    <p:sldId id="691" r:id="rId43"/>
  </p:sldIdLst>
  <p:sldSz cx="9906000" cy="6858000" type="A4"/>
  <p:notesSz cx="6807200" cy="9939338"/>
  <p:defaultTextStyle>
    <a:defPPr>
      <a:defRPr lang="ko-KR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굴림" pitchFamily="50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굴림" pitchFamily="50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굴림" pitchFamily="50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굴림" pitchFamily="50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굴림" pitchFamily="50" charset="-127"/>
        <a:cs typeface="+mn-cs"/>
      </a:defRPr>
    </a:lvl5pPr>
    <a:lvl6pPr marL="2286000" algn="l" defTabSz="914400" rtl="0" eaLnBrk="1" latinLnBrk="1" hangingPunct="1">
      <a:defRPr kern="1200">
        <a:solidFill>
          <a:schemeClr val="tx1"/>
        </a:solidFill>
        <a:latin typeface="Arial" charset="0"/>
        <a:ea typeface="굴림" pitchFamily="50" charset="-127"/>
        <a:cs typeface="+mn-cs"/>
      </a:defRPr>
    </a:lvl6pPr>
    <a:lvl7pPr marL="2743200" algn="l" defTabSz="914400" rtl="0" eaLnBrk="1" latinLnBrk="1" hangingPunct="1">
      <a:defRPr kern="1200">
        <a:solidFill>
          <a:schemeClr val="tx1"/>
        </a:solidFill>
        <a:latin typeface="Arial" charset="0"/>
        <a:ea typeface="굴림" pitchFamily="50" charset="-127"/>
        <a:cs typeface="+mn-cs"/>
      </a:defRPr>
    </a:lvl7pPr>
    <a:lvl8pPr marL="3200400" algn="l" defTabSz="914400" rtl="0" eaLnBrk="1" latinLnBrk="1" hangingPunct="1">
      <a:defRPr kern="1200">
        <a:solidFill>
          <a:schemeClr val="tx1"/>
        </a:solidFill>
        <a:latin typeface="Arial" charset="0"/>
        <a:ea typeface="굴림" pitchFamily="50" charset="-127"/>
        <a:cs typeface="+mn-cs"/>
      </a:defRPr>
    </a:lvl8pPr>
    <a:lvl9pPr marL="3657600" algn="l" defTabSz="914400" rtl="0" eaLnBrk="1" latinLnBrk="1" hangingPunct="1">
      <a:defRPr kern="1200">
        <a:solidFill>
          <a:schemeClr val="tx1"/>
        </a:solidFill>
        <a:latin typeface="Arial" charset="0"/>
        <a:ea typeface="굴림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64">
          <p15:clr>
            <a:srgbClr val="A4A3A4"/>
          </p15:clr>
        </p15:guide>
        <p15:guide id="2" orient="horz" pos="3552">
          <p15:clr>
            <a:srgbClr val="A4A3A4"/>
          </p15:clr>
        </p15:guide>
        <p15:guide id="3" pos="31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30">
          <p15:clr>
            <a:srgbClr val="A4A3A4"/>
          </p15:clr>
        </p15:guide>
        <p15:guide id="2" pos="214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99"/>
    <a:srgbClr val="336699"/>
    <a:srgbClr val="66CCFF"/>
    <a:srgbClr val="22340E"/>
    <a:srgbClr val="586D2D"/>
    <a:srgbClr val="FFAFAF"/>
    <a:srgbClr val="66FF99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DA37D80-6434-44D0-A028-1B22A696006F}" styleName="밝은 스타일 3 - 강조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E3FDE45-AF77-4B5C-9715-49D594BDF05E}" styleName="밝은 스타일 1 - 강조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밝은 스타일 1 - 강조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83" autoAdjust="0"/>
    <p:restoredTop sz="94625" autoAdjust="0"/>
  </p:normalViewPr>
  <p:slideViewPr>
    <p:cSldViewPr>
      <p:cViewPr varScale="1">
        <p:scale>
          <a:sx n="94" d="100"/>
          <a:sy n="94" d="100"/>
        </p:scale>
        <p:origin x="56" y="648"/>
      </p:cViewPr>
      <p:guideLst>
        <p:guide orient="horz" pos="3264"/>
        <p:guide orient="horz" pos="3552"/>
        <p:guide pos="31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126" d="100"/>
          <a:sy n="126" d="100"/>
        </p:scale>
        <p:origin x="-3060" y="-96"/>
      </p:cViewPr>
      <p:guideLst>
        <p:guide orient="horz" pos="3130"/>
        <p:guide pos="214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9575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latinLnBrk="1" hangingPunct="1">
              <a:defRPr kumimoji="1"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6038" y="0"/>
            <a:ext cx="2949575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latinLnBrk="1" hangingPunct="1">
              <a:defRPr kumimoji="1"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42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714375" y="746125"/>
            <a:ext cx="5380038" cy="37258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34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1038" y="4721225"/>
            <a:ext cx="5445125" cy="4471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 smtClean="0"/>
              <a:t>마스터 텍스트 스타일을 편집합니다</a:t>
            </a:r>
          </a:p>
          <a:p>
            <a:pPr lvl="1"/>
            <a:r>
              <a:rPr lang="ko-KR" altLang="en-US" noProof="0" smtClean="0"/>
              <a:t>둘째 수준</a:t>
            </a:r>
          </a:p>
          <a:p>
            <a:pPr lvl="2"/>
            <a:r>
              <a:rPr lang="ko-KR" altLang="en-US" noProof="0" smtClean="0"/>
              <a:t>셋째 수준</a:t>
            </a:r>
          </a:p>
          <a:p>
            <a:pPr lvl="3"/>
            <a:r>
              <a:rPr lang="ko-KR" altLang="en-US" noProof="0" smtClean="0"/>
              <a:t>넷째 수준</a:t>
            </a:r>
          </a:p>
          <a:p>
            <a:pPr lvl="4"/>
            <a:r>
              <a:rPr lang="ko-KR" altLang="en-US" noProof="0" smtClean="0"/>
              <a:t>다섯째 수준</a:t>
            </a:r>
          </a:p>
        </p:txBody>
      </p:sp>
      <p:sp>
        <p:nvSpPr>
          <p:cNvPr id="1434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40863"/>
            <a:ext cx="2949575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latinLnBrk="1" hangingPunct="1">
              <a:defRPr kumimoji="1"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434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6038" y="9440863"/>
            <a:ext cx="2949575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latinLnBrk="1" hangingPunct="1">
              <a:defRPr kumimoji="1"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5EDF3AE0-73CB-4822-8F3C-218737565B8C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29821267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8719316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10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4381408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11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7275766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12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9492887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13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997111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14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9215314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15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0485806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16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3990469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17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98011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18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7454928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19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9673966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76032520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20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71722917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21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0494119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22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72044128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23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80795690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24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75785864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25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5236097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26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76876621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27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88362995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28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42110583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29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240991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86546418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30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13537767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31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64589172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32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57918176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33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79099199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34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90729270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35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87844671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36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82902054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37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95436558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38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0475135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39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8248661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4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68355615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40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16091101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41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20664343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42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983006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5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1079133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6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7868361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7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2990900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8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0127253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9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9464434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.png"/><Relationship Id="rId4" Type="http://schemas.openxmlformats.org/officeDocument/2006/relationships/oleObject" Target="../embeddings/oleObject1.bin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1.xml"/><Relationship Id="rId6" Type="http://schemas.microsoft.com/office/2007/relationships/hdphoto" Target="../media/hdphoto2.wdp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챕터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362200"/>
            <a:ext cx="8686800" cy="990600"/>
          </a:xfrm>
        </p:spPr>
        <p:txBody>
          <a:bodyPr vert="horz" lIns="91440" tIns="45720" rIns="91440" bIns="45720" rtlCol="0" anchor="t">
            <a:normAutofit fontScale="97500"/>
          </a:bodyPr>
          <a:lstStyle>
            <a:lvl1pPr>
              <a:defRPr kumimoji="0" lang="ko-KR" altLang="en-US" sz="4400" b="1" i="0" u="none" strike="noStrike" cap="none" spc="0" normalizeH="0" baseline="0" dirty="0">
                <a:ln w="18415" cmpd="sng">
                  <a:noFill/>
                  <a:prstDash val="solid"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+mn-ea"/>
                <a:ea typeface="+mn-ea"/>
                <a:cs typeface="Arial" charset="0"/>
              </a:defRPr>
            </a:lvl1pPr>
          </a:lstStyle>
          <a:p>
            <a:pPr marL="0" marR="0" lvl="0" indent="0" fontAlgn="auto">
              <a:lnSpc>
                <a:spcPct val="100000"/>
              </a:lnSpc>
              <a:spcAft>
                <a:spcPts val="0"/>
              </a:spcAft>
              <a:buClrTx/>
              <a:buSzTx/>
              <a:buFontTx/>
              <a:tabLst/>
            </a:pP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62000" y="4114800"/>
            <a:ext cx="3886200" cy="369332"/>
          </a:xfr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ko-KR" altLang="en-US" sz="1800" b="1" smtClean="0">
                <a:latin typeface="+mj-ea"/>
                <a:ea typeface="+mj-ea"/>
              </a:defRPr>
            </a:lvl1pPr>
            <a:lvl2pPr>
              <a:defRPr lang="ko-KR" altLang="en-US" smtClean="0">
                <a:latin typeface="Arial" charset="0"/>
                <a:ea typeface="굴림" pitchFamily="50" charset="-127"/>
              </a:defRPr>
            </a:lvl2pPr>
            <a:lvl3pPr>
              <a:defRPr lang="ko-KR" altLang="en-US" smtClean="0">
                <a:latin typeface="Arial" charset="0"/>
                <a:ea typeface="굴림" pitchFamily="50" charset="-127"/>
              </a:defRPr>
            </a:lvl3pPr>
            <a:lvl4pPr>
              <a:defRPr lang="ko-KR" altLang="en-US" smtClean="0">
                <a:latin typeface="Arial" charset="0"/>
                <a:ea typeface="굴림" pitchFamily="50" charset="-127"/>
              </a:defRPr>
            </a:lvl4pPr>
            <a:lvl5pPr>
              <a:defRPr lang="ko-KR" altLang="en-US">
                <a:latin typeface="Arial" charset="0"/>
                <a:ea typeface="굴림" pitchFamily="50" charset="-127"/>
              </a:defRPr>
            </a:lvl5pPr>
          </a:lstStyle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dirty="0" smtClean="0"/>
              <a:t>마스터 텍스트 스타일을 편집합니다</a:t>
            </a:r>
          </a:p>
        </p:txBody>
      </p:sp>
      <p:pic>
        <p:nvPicPr>
          <p:cNvPr id="5" name="그림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2700" y="0"/>
            <a:ext cx="9906000" cy="1728788"/>
          </a:xfrm>
          <a:prstGeom prst="rect">
            <a:avLst/>
          </a:prstGeom>
          <a:effectLst>
            <a:outerShdw blurRad="88900" dist="25400" dir="5400000" algn="t" rotWithShape="0">
              <a:schemeClr val="tx1">
                <a:alpha val="40000"/>
              </a:schemeClr>
            </a:outerShdw>
          </a:effectLst>
        </p:spPr>
      </p:pic>
      <p:graphicFrame>
        <p:nvGraphicFramePr>
          <p:cNvPr id="3" name="개체 2"/>
          <p:cNvGraphicFramePr>
            <a:graphicFrameLocks noChangeAspect="1"/>
          </p:cNvGraphicFramePr>
          <p:nvPr userDrawn="1">
            <p:extLst>
              <p:ext uri="{D42A27DB-BD31-4B8C-83A1-F6EECF244321}">
                <p14:modId xmlns:p14="http://schemas.microsoft.com/office/powerpoint/2010/main" val="2009827745"/>
              </p:ext>
            </p:extLst>
          </p:nvPr>
        </p:nvGraphicFramePr>
        <p:xfrm>
          <a:off x="7772400" y="4572000"/>
          <a:ext cx="1506600" cy="203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6" name="Image" r:id="rId4" imgW="5092063" imgH="6869841" progId="Photoshop.Image.13">
                  <p:embed/>
                </p:oleObj>
              </mc:Choice>
              <mc:Fallback>
                <p:oleObj name="Image" r:id="rId4" imgW="5092063" imgH="6869841" progId="Photoshop.Image.13">
                  <p:embed/>
                  <p:pic>
                    <p:nvPicPr>
                      <p:cNvPr id="0" name="개체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72400" y="4572000"/>
                        <a:ext cx="1506600" cy="2032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 userDrawn="1"/>
        </p:nvSpPr>
        <p:spPr>
          <a:xfrm>
            <a:off x="6828140" y="1066800"/>
            <a:ext cx="1249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9th edition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92941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학습목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04800" y="1371600"/>
            <a:ext cx="9220200" cy="5105400"/>
          </a:xfrm>
          <a:prstGeom prst="rect">
            <a:avLst/>
          </a:prstGeom>
          <a:ln w="19050">
            <a:noFill/>
          </a:ln>
        </p:spPr>
        <p:txBody>
          <a:bodyPr/>
          <a:lstStyle>
            <a:lvl1pPr>
              <a:lnSpc>
                <a:spcPct val="150000"/>
              </a:lnSpc>
              <a:buFont typeface="Wingdings" pitchFamily="2" charset="2"/>
              <a:buChar char="l"/>
              <a:defRPr sz="2000" b="1">
                <a:solidFill>
                  <a:schemeClr val="accent6">
                    <a:lumMod val="50000"/>
                  </a:schemeClr>
                </a:solidFill>
              </a:defRPr>
            </a:lvl1pPr>
            <a:lvl2pPr>
              <a:lnSpc>
                <a:spcPct val="150000"/>
              </a:lnSpc>
              <a:buFont typeface="맑은 고딕" pitchFamily="50" charset="-127"/>
              <a:buChar char="-"/>
              <a:defRPr sz="1600">
                <a:solidFill>
                  <a:schemeClr val="tx1"/>
                </a:solidFill>
              </a:defRPr>
            </a:lvl2pPr>
            <a:lvl3pPr>
              <a:lnSpc>
                <a:spcPct val="150000"/>
              </a:lnSpc>
              <a:buFontTx/>
              <a:buBlip>
                <a:blip r:embed="rId2"/>
              </a:buBlip>
              <a:defRPr sz="1200">
                <a:solidFill>
                  <a:schemeClr val="accent1">
                    <a:lumMod val="25000"/>
                  </a:schemeClr>
                </a:solidFill>
              </a:defRPr>
            </a:lvl3pPr>
            <a:lvl4pPr>
              <a:lnSpc>
                <a:spcPct val="150000"/>
              </a:lnSpc>
              <a:buFont typeface="Arial" pitchFamily="34" charset="0"/>
              <a:buChar char="•"/>
              <a:defRPr sz="1000">
                <a:solidFill>
                  <a:schemeClr val="accent1">
                    <a:lumMod val="25000"/>
                  </a:schemeClr>
                </a:solidFill>
              </a:defRPr>
            </a:lvl4pPr>
            <a:lvl5pPr>
              <a:lnSpc>
                <a:spcPct val="150000"/>
              </a:lnSpc>
              <a:defRPr sz="800">
                <a:solidFill>
                  <a:schemeClr val="accent1">
                    <a:lumMod val="25000"/>
                  </a:schemeClr>
                </a:solidFill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14" name="텍스트 개체 틀 2"/>
          <p:cNvSpPr>
            <a:spLocks noGrp="1"/>
          </p:cNvSpPr>
          <p:nvPr>
            <p:ph type="body" idx="14" hasCustomPrompt="1"/>
          </p:nvPr>
        </p:nvSpPr>
        <p:spPr>
          <a:xfrm>
            <a:off x="2288704" y="533400"/>
            <a:ext cx="7052400" cy="504056"/>
          </a:xfrm>
          <a:prstGeom prst="rect">
            <a:avLst/>
          </a:prstGeom>
        </p:spPr>
        <p:txBody>
          <a:bodyPr anchor="b"/>
          <a:lstStyle>
            <a:lvl1pPr marL="0" indent="0" algn="l">
              <a:buFont typeface="Wingdings" pitchFamily="2" charset="2"/>
              <a:buChar char="§"/>
              <a:defRPr sz="2400" b="1">
                <a:solidFill>
                  <a:schemeClr val="tx1"/>
                </a:solidFill>
                <a:effectLst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dirty="0" smtClean="0"/>
              <a:t> 학습목표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5" name="직사각형 4"/>
          <p:cNvSpPr/>
          <p:nvPr userDrawn="1"/>
        </p:nvSpPr>
        <p:spPr>
          <a:xfrm>
            <a:off x="38100" y="1089954"/>
            <a:ext cx="9867900" cy="7770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9792" y="76200"/>
            <a:ext cx="699407" cy="943590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8839200" y="828344"/>
            <a:ext cx="79701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>
                <a:solidFill>
                  <a:schemeClr val="bg2">
                    <a:lumMod val="25000"/>
                  </a:schemeClr>
                </a:solidFill>
              </a:rPr>
              <a:t>9</a:t>
            </a:r>
            <a:r>
              <a:rPr lang="en-US" altLang="ko-KR" sz="1100" baseline="30000" dirty="0" smtClean="0">
                <a:solidFill>
                  <a:schemeClr val="bg2">
                    <a:lumMod val="25000"/>
                  </a:schemeClr>
                </a:solidFill>
              </a:rPr>
              <a:t>th</a:t>
            </a:r>
            <a:r>
              <a:rPr lang="en-US" altLang="ko-KR" sz="1100" dirty="0" smtClean="0">
                <a:solidFill>
                  <a:schemeClr val="bg2">
                    <a:lumMod val="25000"/>
                  </a:schemeClr>
                </a:solidFill>
              </a:rPr>
              <a:t> edition</a:t>
            </a:r>
            <a:endParaRPr lang="ko-KR" altLang="en-US" sz="1100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44488" y="1268760"/>
            <a:ext cx="9180512" cy="5208240"/>
          </a:xfrm>
          <a:prstGeom prst="rect">
            <a:avLst/>
          </a:prstGeom>
          <a:ln w="19050">
            <a:noFill/>
          </a:ln>
        </p:spPr>
        <p:txBody>
          <a:bodyPr/>
          <a:lstStyle>
            <a:lvl1pPr>
              <a:lnSpc>
                <a:spcPct val="130000"/>
              </a:lnSpc>
              <a:buFont typeface="Wingdings" pitchFamily="2" charset="2"/>
              <a:buChar char="l"/>
              <a:defRPr sz="2000" b="1">
                <a:solidFill>
                  <a:schemeClr val="accent6">
                    <a:lumMod val="50000"/>
                  </a:schemeClr>
                </a:solidFill>
              </a:defRPr>
            </a:lvl1pPr>
            <a:lvl2pPr>
              <a:lnSpc>
                <a:spcPct val="130000"/>
              </a:lnSpc>
              <a:buFont typeface="맑은 고딕" pitchFamily="50" charset="-127"/>
              <a:buChar char="-"/>
              <a:defRPr sz="1600">
                <a:solidFill>
                  <a:schemeClr val="tx1"/>
                </a:solidFill>
              </a:defRPr>
            </a:lvl2pPr>
            <a:lvl3pPr>
              <a:lnSpc>
                <a:spcPct val="130000"/>
              </a:lnSpc>
              <a:buFontTx/>
              <a:buBlip>
                <a:blip r:embed="rId2"/>
              </a:buBlip>
              <a:defRPr sz="1200">
                <a:solidFill>
                  <a:schemeClr val="accent1">
                    <a:lumMod val="25000"/>
                  </a:schemeClr>
                </a:solidFill>
              </a:defRPr>
            </a:lvl3pPr>
            <a:lvl4pPr>
              <a:lnSpc>
                <a:spcPct val="130000"/>
              </a:lnSpc>
              <a:buFont typeface="Arial" pitchFamily="34" charset="0"/>
              <a:buChar char="•"/>
              <a:defRPr sz="1000">
                <a:solidFill>
                  <a:schemeClr val="accent1">
                    <a:lumMod val="25000"/>
                  </a:schemeClr>
                </a:solidFill>
              </a:defRPr>
            </a:lvl4pPr>
            <a:lvl5pPr>
              <a:lnSpc>
                <a:spcPct val="130000"/>
              </a:lnSpc>
              <a:defRPr sz="800">
                <a:solidFill>
                  <a:schemeClr val="accent1">
                    <a:lumMod val="25000"/>
                  </a:schemeClr>
                </a:solidFill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14" name="텍스트 개체 틀 2"/>
          <p:cNvSpPr>
            <a:spLocks noGrp="1"/>
          </p:cNvSpPr>
          <p:nvPr>
            <p:ph type="body" idx="14" hasCustomPrompt="1"/>
          </p:nvPr>
        </p:nvSpPr>
        <p:spPr>
          <a:xfrm>
            <a:off x="2360712" y="620688"/>
            <a:ext cx="7052400" cy="4164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>
              <a:defRPr lang="ko-KR" altLang="en-US" sz="2400" b="1" dirty="0" smtClean="0">
                <a:effectLst/>
              </a:defRPr>
            </a:lvl1pPr>
          </a:lstStyle>
          <a:p>
            <a:pPr marL="0" lvl="0" indent="0">
              <a:buFont typeface="Wingdings" pitchFamily="2" charset="2"/>
              <a:buChar char="§"/>
            </a:pPr>
            <a:r>
              <a:rPr lang="ko-KR" altLang="en-US" dirty="0" smtClean="0"/>
              <a:t> 목차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FD73FAA-EDF4-477B-8EE5-59031FF4DC00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5" name="직사각형 4"/>
          <p:cNvSpPr/>
          <p:nvPr userDrawn="1"/>
        </p:nvSpPr>
        <p:spPr>
          <a:xfrm>
            <a:off x="38100" y="1089954"/>
            <a:ext cx="9867900" cy="7770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 userDrawn="1"/>
        </p:nvSpPr>
        <p:spPr>
          <a:xfrm>
            <a:off x="8839200" y="830680"/>
            <a:ext cx="79701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>
                <a:solidFill>
                  <a:schemeClr val="bg2">
                    <a:lumMod val="25000"/>
                  </a:schemeClr>
                </a:solidFill>
              </a:rPr>
              <a:t>9</a:t>
            </a:r>
            <a:r>
              <a:rPr lang="en-US" altLang="ko-KR" sz="1100" baseline="30000" dirty="0" smtClean="0">
                <a:solidFill>
                  <a:schemeClr val="bg2">
                    <a:lumMod val="25000"/>
                  </a:schemeClr>
                </a:solidFill>
              </a:rPr>
              <a:t>th</a:t>
            </a:r>
            <a:r>
              <a:rPr lang="en-US" altLang="ko-KR" sz="1100" dirty="0" smtClean="0">
                <a:solidFill>
                  <a:schemeClr val="bg2">
                    <a:lumMod val="25000"/>
                  </a:schemeClr>
                </a:solidFill>
              </a:rPr>
              <a:t> edition</a:t>
            </a:r>
            <a:endParaRPr lang="ko-KR" altLang="en-US" sz="1100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04800" y="1371600"/>
            <a:ext cx="9220200" cy="5105400"/>
          </a:xfrm>
          <a:prstGeom prst="rect">
            <a:avLst/>
          </a:prstGeom>
          <a:ln w="19050">
            <a:noFill/>
          </a:ln>
        </p:spPr>
        <p:txBody>
          <a:bodyPr/>
          <a:lstStyle>
            <a:lvl1pPr>
              <a:lnSpc>
                <a:spcPct val="130000"/>
              </a:lnSpc>
              <a:buFont typeface="Wingdings" pitchFamily="2" charset="2"/>
              <a:buChar char="l"/>
              <a:defRPr sz="2000" b="1">
                <a:solidFill>
                  <a:schemeClr val="accent6">
                    <a:lumMod val="50000"/>
                  </a:schemeClr>
                </a:solidFill>
                <a:effectLst/>
              </a:defRPr>
            </a:lvl1pPr>
            <a:lvl2pPr>
              <a:lnSpc>
                <a:spcPct val="130000"/>
              </a:lnSpc>
              <a:buFont typeface="맑은 고딕" pitchFamily="50" charset="-127"/>
              <a:buChar char="-"/>
              <a:defRPr sz="1600">
                <a:solidFill>
                  <a:schemeClr val="tx1"/>
                </a:solidFill>
                <a:effectLst/>
              </a:defRPr>
            </a:lvl2pPr>
            <a:lvl3pPr>
              <a:lnSpc>
                <a:spcPct val="130000"/>
              </a:lnSpc>
              <a:buFontTx/>
              <a:buBlip>
                <a:blip r:embed="rId2"/>
              </a:buBlip>
              <a:defRPr sz="1200">
                <a:solidFill>
                  <a:schemeClr val="accent1">
                    <a:lumMod val="25000"/>
                  </a:schemeClr>
                </a:solidFill>
                <a:effectLst/>
              </a:defRPr>
            </a:lvl3pPr>
            <a:lvl4pPr>
              <a:lnSpc>
                <a:spcPct val="130000"/>
              </a:lnSpc>
              <a:buFont typeface="Arial" pitchFamily="34" charset="0"/>
              <a:buChar char="•"/>
              <a:defRPr sz="1000">
                <a:solidFill>
                  <a:schemeClr val="accent1">
                    <a:lumMod val="25000"/>
                  </a:schemeClr>
                </a:solidFill>
                <a:effectLst/>
              </a:defRPr>
            </a:lvl4pPr>
            <a:lvl5pPr>
              <a:lnSpc>
                <a:spcPct val="130000"/>
              </a:lnSpc>
              <a:defRPr sz="800">
                <a:solidFill>
                  <a:schemeClr val="accent1">
                    <a:lumMod val="25000"/>
                  </a:schemeClr>
                </a:solidFill>
                <a:effectLst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14" name="텍스트 개체 틀 2"/>
          <p:cNvSpPr>
            <a:spLocks noGrp="1"/>
          </p:cNvSpPr>
          <p:nvPr>
            <p:ph type="body" idx="14"/>
          </p:nvPr>
        </p:nvSpPr>
        <p:spPr>
          <a:xfrm>
            <a:off x="2360712" y="620688"/>
            <a:ext cx="7052400" cy="416440"/>
          </a:xfrm>
          <a:prstGeom prst="rect">
            <a:avLst/>
          </a:prstGeom>
        </p:spPr>
        <p:txBody>
          <a:bodyPr anchor="b"/>
          <a:lstStyle>
            <a:lvl1pPr marL="0" indent="0" algn="l">
              <a:buFont typeface="Wingdings" pitchFamily="2" charset="2"/>
              <a:buNone/>
              <a:defRPr sz="2400" b="1">
                <a:solidFill>
                  <a:schemeClr val="tx1"/>
                </a:solidFill>
                <a:effectLst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dirty="0" smtClean="0"/>
              <a:t>마스터 텍스트 스타일을 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60712" y="332656"/>
            <a:ext cx="6126136" cy="304800"/>
          </a:xfrm>
          <a:prstGeom prst="rect">
            <a:avLst/>
          </a:prstGeom>
        </p:spPr>
        <p:txBody>
          <a:bodyPr/>
          <a:lstStyle>
            <a:lvl1pPr algn="l">
              <a:defRPr sz="1600" b="1">
                <a:solidFill>
                  <a:srgbClr val="C00000"/>
                </a:solidFill>
                <a:effectLst/>
                <a:latin typeface="Arial Black" pitchFamily="34" charset="0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FD73FAA-EDF4-477B-8EE5-59031FF4DC00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6" name="직사각형 5"/>
          <p:cNvSpPr/>
          <p:nvPr userDrawn="1"/>
        </p:nvSpPr>
        <p:spPr>
          <a:xfrm>
            <a:off x="-3448" y="11081"/>
            <a:ext cx="9909448" cy="2704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48716" y="281538"/>
            <a:ext cx="502770" cy="6783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 userDrawn="1"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4056" y="1005808"/>
            <a:ext cx="792088" cy="199333"/>
          </a:xfrm>
          <a:prstGeom prst="rect">
            <a:avLst/>
          </a:prstGeom>
        </p:spPr>
      </p:pic>
      <p:sp>
        <p:nvSpPr>
          <p:cNvPr id="10" name="직사각형 9"/>
          <p:cNvSpPr/>
          <p:nvPr userDrawn="1"/>
        </p:nvSpPr>
        <p:spPr>
          <a:xfrm>
            <a:off x="38100" y="1256795"/>
            <a:ext cx="9867900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/>
          <p:cNvSpPr txBox="1"/>
          <p:nvPr userDrawn="1"/>
        </p:nvSpPr>
        <p:spPr>
          <a:xfrm>
            <a:off x="8839200" y="996948"/>
            <a:ext cx="79701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>
                <a:solidFill>
                  <a:schemeClr val="bg2">
                    <a:lumMod val="25000"/>
                  </a:schemeClr>
                </a:solidFill>
              </a:rPr>
              <a:t>9</a:t>
            </a:r>
            <a:r>
              <a:rPr lang="en-US" altLang="ko-KR" sz="1100" baseline="30000" dirty="0" smtClean="0">
                <a:solidFill>
                  <a:schemeClr val="bg2">
                    <a:lumMod val="25000"/>
                  </a:schemeClr>
                </a:solidFill>
              </a:rPr>
              <a:t>th</a:t>
            </a:r>
            <a:r>
              <a:rPr lang="en-US" altLang="ko-KR" sz="1100" dirty="0" smtClean="0">
                <a:solidFill>
                  <a:schemeClr val="bg2">
                    <a:lumMod val="25000"/>
                  </a:schemeClr>
                </a:solidFill>
              </a:rPr>
              <a:t> edition</a:t>
            </a:r>
            <a:endParaRPr lang="ko-KR" altLang="en-US" sz="1100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2360712" y="274638"/>
            <a:ext cx="7049988" cy="8501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268760"/>
            <a:ext cx="8915400" cy="48574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95300" y="6356350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B5482F-3EC1-4E1D-9CCE-1AC6A3808CAB}" type="datetimeFigureOut">
              <a:rPr lang="ko-KR" altLang="en-US" smtClean="0"/>
              <a:pPr/>
              <a:t>2020-08-18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384550" y="6356350"/>
            <a:ext cx="313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099300" y="6553200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B2BF0604-FE16-4B66-9629-C3E20BBBDACF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73" r:id="rId1"/>
    <p:sldLayoutId id="2147484070" r:id="rId2"/>
    <p:sldLayoutId id="2147484071" r:id="rId3"/>
    <p:sldLayoutId id="2147484072" r:id="rId4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420013" y="1862336"/>
            <a:ext cx="8686800" cy="990600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lang="en-US" altLang="ko-KR" sz="4000" dirty="0"/>
              <a:t>12</a:t>
            </a:r>
            <a:r>
              <a:rPr lang="ko-KR" altLang="en-US" sz="4000" dirty="0"/>
              <a:t>장</a:t>
            </a:r>
            <a:r>
              <a:rPr lang="en-US" altLang="ko-KR" sz="4000" dirty="0"/>
              <a:t>. </a:t>
            </a:r>
            <a:r>
              <a:rPr lang="ko-KR" altLang="en-US" sz="4000" dirty="0"/>
              <a:t>패키지와 </a:t>
            </a:r>
            <a:r>
              <a:rPr lang="en-US" altLang="ko-KR" sz="4000" dirty="0" err="1"/>
              <a:t>java.lang</a:t>
            </a:r>
            <a:r>
              <a:rPr lang="en-US" altLang="ko-KR" sz="4000" dirty="0"/>
              <a:t> </a:t>
            </a:r>
            <a:r>
              <a:rPr lang="ko-KR" altLang="en-US" sz="4000" dirty="0"/>
              <a:t>패키지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294967295"/>
          </p:nvPr>
        </p:nvSpPr>
        <p:spPr>
          <a:xfrm>
            <a:off x="7099300" y="6356350"/>
            <a:ext cx="2311400" cy="365125"/>
          </a:xfrm>
        </p:spPr>
        <p:txBody>
          <a:bodyPr/>
          <a:lstStyle/>
          <a:p>
            <a:pPr>
              <a:defRPr/>
            </a:pPr>
            <a:fld id="{04D22018-F3CF-4E57-8E2F-22E5860DED70}" type="slidenum">
              <a:rPr lang="en-US" altLang="ko-KR"/>
              <a:pPr>
                <a:defRPr/>
              </a:pPr>
              <a:t>1</a:t>
            </a:fld>
            <a:endParaRPr lang="en-US" altLang="ko-KR" dirty="0"/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632520" y="1988840"/>
            <a:ext cx="8712968" cy="86409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400" b="0" i="0" u="none" strike="noStrike" kern="1200" cap="none" spc="0" normalizeH="0" baseline="0" noProof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uLnTx/>
              <a:uFillTx/>
              <a:latin typeface="+mn-ea"/>
              <a:ea typeface="+mn-ea"/>
              <a:cs typeface="Arial" charset="0"/>
            </a:endParaRPr>
          </a:p>
        </p:txBody>
      </p:sp>
      <p:sp>
        <p:nvSpPr>
          <p:cNvPr id="11" name="슬라이드 번호 개체 틀 2"/>
          <p:cNvSpPr txBox="1">
            <a:spLocks/>
          </p:cNvSpPr>
          <p:nvPr/>
        </p:nvSpPr>
        <p:spPr>
          <a:xfrm>
            <a:off x="7327900" y="6629400"/>
            <a:ext cx="25781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4D22018-F3CF-4E57-8E2F-22E5860DED70}" type="slidenum">
              <a:rPr kumimoji="0" lang="en-US" altLang="ko-KR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charset="0"/>
              <a:ea typeface="굴림" pitchFamily="50" charset="-127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66800" y="3886200"/>
            <a:ext cx="4532010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+mj-ea"/>
                <a:ea typeface="+mj-ea"/>
              </a:rPr>
              <a:t>Section 1 </a:t>
            </a:r>
            <a:r>
              <a:rPr lang="ko-KR" altLang="en-US" b="1" dirty="0">
                <a:latin typeface="+mj-ea"/>
                <a:ea typeface="+mj-ea"/>
              </a:rPr>
              <a:t>패키지의 개요와 패키지의 사용</a:t>
            </a:r>
          </a:p>
          <a:p>
            <a:r>
              <a:rPr lang="en-US" altLang="ko-KR" b="1" dirty="0">
                <a:latin typeface="+mj-ea"/>
                <a:ea typeface="+mj-ea"/>
              </a:rPr>
              <a:t>Section 2 </a:t>
            </a:r>
            <a:r>
              <a:rPr lang="ko-KR" altLang="en-US" b="1" dirty="0">
                <a:latin typeface="+mj-ea"/>
                <a:ea typeface="+mj-ea"/>
              </a:rPr>
              <a:t>사용자 패키지 생성과 사용</a:t>
            </a:r>
          </a:p>
          <a:p>
            <a:r>
              <a:rPr lang="en-US" altLang="ko-KR" b="1" dirty="0">
                <a:latin typeface="+mj-ea"/>
                <a:ea typeface="+mj-ea"/>
              </a:rPr>
              <a:t>Section 3 </a:t>
            </a:r>
            <a:r>
              <a:rPr lang="en-US" altLang="ko-KR" b="1" dirty="0" err="1">
                <a:latin typeface="+mj-ea"/>
                <a:ea typeface="+mj-ea"/>
              </a:rPr>
              <a:t>java.lang</a:t>
            </a:r>
            <a:r>
              <a:rPr lang="en-US" altLang="ko-KR" b="1" dirty="0">
                <a:latin typeface="+mj-ea"/>
                <a:ea typeface="+mj-ea"/>
              </a:rPr>
              <a:t> </a:t>
            </a:r>
            <a:r>
              <a:rPr lang="ko-KR" altLang="en-US" b="1" dirty="0">
                <a:latin typeface="+mj-ea"/>
                <a:ea typeface="+mj-ea"/>
              </a:rPr>
              <a:t>패키지의 개요</a:t>
            </a:r>
          </a:p>
          <a:p>
            <a:r>
              <a:rPr lang="en-US" altLang="ko-KR" b="1" dirty="0">
                <a:latin typeface="+mj-ea"/>
                <a:ea typeface="+mj-ea"/>
              </a:rPr>
              <a:t>Section 4 </a:t>
            </a:r>
            <a:r>
              <a:rPr lang="ko-KR" altLang="en-US" b="1" dirty="0">
                <a:latin typeface="+mj-ea"/>
                <a:ea typeface="+mj-ea"/>
              </a:rPr>
              <a:t>포장 클래스</a:t>
            </a:r>
          </a:p>
          <a:p>
            <a:r>
              <a:rPr lang="en-US" altLang="ko-KR" b="1" dirty="0">
                <a:latin typeface="+mj-ea"/>
                <a:ea typeface="+mj-ea"/>
              </a:rPr>
              <a:t>Section 5 </a:t>
            </a:r>
            <a:r>
              <a:rPr lang="ko-KR" altLang="en-US" b="1" dirty="0">
                <a:latin typeface="+mj-ea"/>
                <a:ea typeface="+mj-ea"/>
              </a:rPr>
              <a:t>문자열의 개요</a:t>
            </a:r>
          </a:p>
          <a:p>
            <a:r>
              <a:rPr lang="en-US" altLang="ko-KR" b="1" dirty="0">
                <a:latin typeface="+mj-ea"/>
                <a:ea typeface="+mj-ea"/>
              </a:rPr>
              <a:t>Section 6 String </a:t>
            </a:r>
            <a:r>
              <a:rPr lang="ko-KR" altLang="en-US" b="1" dirty="0">
                <a:latin typeface="+mj-ea"/>
                <a:ea typeface="+mj-ea"/>
              </a:rPr>
              <a:t>클래스</a:t>
            </a:r>
          </a:p>
          <a:p>
            <a:r>
              <a:rPr lang="en-US" altLang="ko-KR" b="1" dirty="0">
                <a:latin typeface="+mj-ea"/>
                <a:ea typeface="+mj-ea"/>
              </a:rPr>
              <a:t>Section 7 </a:t>
            </a:r>
            <a:r>
              <a:rPr lang="en-US" altLang="ko-KR" b="1" dirty="0" err="1">
                <a:latin typeface="+mj-ea"/>
                <a:ea typeface="+mj-ea"/>
              </a:rPr>
              <a:t>StringBuffer</a:t>
            </a:r>
            <a:r>
              <a:rPr lang="en-US" altLang="ko-KR" b="1" dirty="0">
                <a:latin typeface="+mj-ea"/>
                <a:ea typeface="+mj-ea"/>
              </a:rPr>
              <a:t> </a:t>
            </a:r>
            <a:r>
              <a:rPr lang="ko-KR" altLang="en-US" b="1" dirty="0">
                <a:latin typeface="+mj-ea"/>
                <a:ea typeface="+mj-ea"/>
              </a:rPr>
              <a:t>클래스</a:t>
            </a:r>
          </a:p>
        </p:txBody>
      </p:sp>
    </p:spTree>
    <p:extLst>
      <p:ext uri="{BB962C8B-B14F-4D97-AF65-F5344CB8AC3E}">
        <p14:creationId xmlns:p14="http://schemas.microsoft.com/office/powerpoint/2010/main" val="407824078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1800" dirty="0" smtClean="0"/>
              <a:t>사용자가 작성한 클래스들을 모아서 패키지로 만들 수 있다</a:t>
            </a:r>
            <a:endParaRPr lang="en-US" altLang="ko-KR" sz="1800" dirty="0" smtClean="0"/>
          </a:p>
          <a:p>
            <a:r>
              <a:rPr lang="ko-KR" altLang="en-US" sz="1800" dirty="0" smtClean="0"/>
              <a:t>사용자가 작성한 클래스를 패키지로 만들기 위해서 </a:t>
            </a:r>
            <a:r>
              <a:rPr lang="ko-KR" altLang="en-US" sz="1800" dirty="0" err="1" smtClean="0"/>
              <a:t>예약어</a:t>
            </a:r>
            <a:r>
              <a:rPr lang="ko-KR" altLang="en-US" sz="1800" dirty="0" smtClean="0"/>
              <a:t> </a:t>
            </a:r>
            <a:r>
              <a:rPr lang="en-US" altLang="ko-KR" sz="1800" dirty="0" smtClean="0"/>
              <a:t>package</a:t>
            </a:r>
            <a:r>
              <a:rPr lang="ko-KR" altLang="en-US" sz="1800" dirty="0" smtClean="0"/>
              <a:t>를 사용</a:t>
            </a:r>
            <a:endParaRPr lang="en-US" altLang="ko-KR" sz="1800" dirty="0" smtClean="0"/>
          </a:p>
        </p:txBody>
      </p:sp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 smtClean="0"/>
              <a:t>1-3 </a:t>
            </a:r>
            <a:r>
              <a:rPr lang="ko-KR" altLang="en-US" dirty="0" smtClean="0"/>
              <a:t>패키지의 사용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2 </a:t>
            </a:r>
            <a:r>
              <a:rPr lang="ko-KR" altLang="en-US" dirty="0" smtClean="0"/>
              <a:t>사용자 패키지 생성과 사용</a:t>
            </a:r>
            <a:endParaRPr lang="ko-KR" altLang="en-US" dirty="0"/>
          </a:p>
        </p:txBody>
      </p:sp>
      <p:pic>
        <p:nvPicPr>
          <p:cNvPr id="788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90600" y="2209800"/>
            <a:ext cx="5367758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직사각형 7"/>
          <p:cNvSpPr/>
          <p:nvPr/>
        </p:nvSpPr>
        <p:spPr>
          <a:xfrm>
            <a:off x="1295400" y="3352800"/>
            <a:ext cx="62865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b="1" dirty="0" smtClean="0">
                <a:solidFill>
                  <a:srgbClr val="C00000"/>
                </a:solidFill>
              </a:rPr>
              <a:t>* 클래스의 첫 번째 라인에 패키지가 선언되어야 합니다</a:t>
            </a:r>
            <a:endParaRPr lang="ko-KR" altLang="en-US" sz="11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825316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이클립스에서</a:t>
            </a:r>
            <a:r>
              <a:rPr lang="ko-KR" altLang="en-US" dirty="0" smtClean="0"/>
              <a:t> 클래스를 특정 패키지로 생성하는 과정</a:t>
            </a:r>
            <a:endParaRPr lang="en-US" altLang="ko-KR" dirty="0" smtClean="0"/>
          </a:p>
        </p:txBody>
      </p:sp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 smtClean="0"/>
              <a:t>1-3 </a:t>
            </a:r>
            <a:r>
              <a:rPr lang="ko-KR" altLang="en-US" dirty="0" smtClean="0"/>
              <a:t>패키지의 사용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2 </a:t>
            </a:r>
            <a:r>
              <a:rPr lang="ko-KR" altLang="en-US" dirty="0" smtClean="0"/>
              <a:t>사용자 패키지 생성과 사용</a:t>
            </a:r>
            <a:endParaRPr lang="ko-KR" altLang="en-US" dirty="0"/>
          </a:p>
        </p:txBody>
      </p:sp>
      <p:pic>
        <p:nvPicPr>
          <p:cNvPr id="798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43000" y="1828800"/>
            <a:ext cx="6019800" cy="44081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57188258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이클립스에서</a:t>
            </a:r>
            <a:r>
              <a:rPr lang="ko-KR" altLang="en-US" dirty="0" smtClean="0"/>
              <a:t> 클래스를 특정 패키지로 생성하는 과정</a:t>
            </a:r>
            <a:endParaRPr lang="en-US" altLang="ko-KR" dirty="0" smtClean="0"/>
          </a:p>
        </p:txBody>
      </p:sp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 smtClean="0"/>
              <a:t>1-3 </a:t>
            </a:r>
            <a:r>
              <a:rPr lang="ko-KR" altLang="en-US" dirty="0" smtClean="0"/>
              <a:t>패키지의 사용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2 </a:t>
            </a:r>
            <a:r>
              <a:rPr lang="ko-KR" altLang="en-US" dirty="0" smtClean="0"/>
              <a:t>사용자 패키지 생성과 사용</a:t>
            </a:r>
            <a:endParaRPr lang="ko-KR" altLang="en-US" dirty="0"/>
          </a:p>
        </p:txBody>
      </p:sp>
      <p:pic>
        <p:nvPicPr>
          <p:cNvPr id="8089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47800" y="1828800"/>
            <a:ext cx="5915025" cy="43006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88873470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이클립스에서</a:t>
            </a:r>
            <a:r>
              <a:rPr lang="ko-KR" altLang="en-US" dirty="0" smtClean="0"/>
              <a:t> 클래스를 특정 패키지로 생성하는 과정</a:t>
            </a:r>
            <a:endParaRPr lang="en-US" altLang="ko-KR" dirty="0" smtClean="0"/>
          </a:p>
        </p:txBody>
      </p:sp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 smtClean="0"/>
              <a:t>1-3 </a:t>
            </a:r>
            <a:r>
              <a:rPr lang="ko-KR" altLang="en-US" dirty="0" smtClean="0"/>
              <a:t>패키지의 사용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2 </a:t>
            </a:r>
            <a:r>
              <a:rPr lang="ko-KR" altLang="en-US" dirty="0" smtClean="0"/>
              <a:t>사용자 패키지 생성과 사용</a:t>
            </a:r>
            <a:endParaRPr lang="ko-KR" altLang="en-US" dirty="0"/>
          </a:p>
        </p:txBody>
      </p:sp>
      <p:pic>
        <p:nvPicPr>
          <p:cNvPr id="8192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47800" y="1885738"/>
            <a:ext cx="6472845" cy="4562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61708592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이클립스에서</a:t>
            </a:r>
            <a:r>
              <a:rPr lang="ko-KR" altLang="en-US" dirty="0" smtClean="0"/>
              <a:t> 클래스를 특정 패키지로 생성하는 과정</a:t>
            </a:r>
            <a:endParaRPr lang="en-US" altLang="ko-KR" dirty="0" smtClean="0"/>
          </a:p>
        </p:txBody>
      </p:sp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 smtClean="0"/>
              <a:t>1-3 </a:t>
            </a:r>
            <a:r>
              <a:rPr lang="ko-KR" altLang="en-US" dirty="0" smtClean="0"/>
              <a:t>패키지의 사용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2 </a:t>
            </a:r>
            <a:r>
              <a:rPr lang="ko-KR" altLang="en-US" dirty="0" smtClean="0"/>
              <a:t>사용자 패키지 생성과 사용</a:t>
            </a:r>
            <a:endParaRPr lang="ko-KR" altLang="en-US" dirty="0"/>
          </a:p>
        </p:txBody>
      </p:sp>
      <p:pic>
        <p:nvPicPr>
          <p:cNvPr id="8294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19200" y="1828800"/>
            <a:ext cx="6096000" cy="45210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199541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이클립스에서</a:t>
            </a:r>
            <a:r>
              <a:rPr lang="ko-KR" altLang="en-US" dirty="0" smtClean="0"/>
              <a:t> 클래스를 특정 패키지로 생성하는 과정</a:t>
            </a:r>
            <a:endParaRPr lang="en-US" altLang="ko-KR" dirty="0" smtClean="0"/>
          </a:p>
        </p:txBody>
      </p:sp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 smtClean="0"/>
              <a:t>1-3 </a:t>
            </a:r>
            <a:r>
              <a:rPr lang="ko-KR" altLang="en-US" dirty="0" smtClean="0"/>
              <a:t>패키지의 사용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2 </a:t>
            </a:r>
            <a:r>
              <a:rPr lang="ko-KR" altLang="en-US" dirty="0" smtClean="0"/>
              <a:t>사용자 패키지 생성과 사용</a:t>
            </a:r>
            <a:endParaRPr lang="ko-KR" altLang="en-US" dirty="0"/>
          </a:p>
        </p:txBody>
      </p:sp>
      <p:pic>
        <p:nvPicPr>
          <p:cNvPr id="8397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47800" y="1884492"/>
            <a:ext cx="6324600" cy="4575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14205524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 smtClean="0"/>
              <a:t>1-3 </a:t>
            </a:r>
            <a:r>
              <a:rPr lang="ko-KR" altLang="en-US" dirty="0" smtClean="0"/>
              <a:t>패키지의 사용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2 </a:t>
            </a:r>
            <a:r>
              <a:rPr lang="ko-KR" altLang="en-US" dirty="0" smtClean="0"/>
              <a:t>사용자 패키지 생성과 사용</a:t>
            </a:r>
            <a:endParaRPr lang="ko-KR" altLang="en-US" dirty="0"/>
          </a:p>
        </p:txBody>
      </p:sp>
      <p:grpSp>
        <p:nvGrpSpPr>
          <p:cNvPr id="8" name="그룹 7"/>
          <p:cNvGrpSpPr/>
          <p:nvPr/>
        </p:nvGrpSpPr>
        <p:grpSpPr>
          <a:xfrm>
            <a:off x="1981200" y="1325160"/>
            <a:ext cx="6153150" cy="5527843"/>
            <a:chOff x="1524000" y="1600200"/>
            <a:chExt cx="6153150" cy="5527843"/>
          </a:xfrm>
        </p:grpSpPr>
        <p:pic>
          <p:nvPicPr>
            <p:cNvPr id="84994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524000" y="1600200"/>
              <a:ext cx="6153150" cy="38314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4995" name="Picture 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591574" y="5410200"/>
              <a:ext cx="5953125" cy="17178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84996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772400" y="5017725"/>
            <a:ext cx="2133600" cy="162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40925914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java.lang</a:t>
            </a:r>
            <a:r>
              <a:rPr lang="en-US" altLang="ko-KR" dirty="0" smtClean="0"/>
              <a:t> </a:t>
            </a:r>
            <a:r>
              <a:rPr lang="ko-KR" altLang="en-US" dirty="0" smtClean="0"/>
              <a:t>패키지는 자바 프로그램에서 </a:t>
            </a:r>
            <a:r>
              <a:rPr lang="en-US" altLang="ko-KR" dirty="0" smtClean="0"/>
              <a:t>import</a:t>
            </a:r>
            <a:r>
              <a:rPr lang="ko-KR" altLang="en-US" dirty="0" smtClean="0"/>
              <a:t>문을 사용하여 포함시키지 않아도 자동적으로 포함되는 기본 패키지</a:t>
            </a:r>
            <a:endParaRPr lang="en-US" altLang="ko-KR" dirty="0" smtClean="0"/>
          </a:p>
          <a:p>
            <a:endParaRPr lang="en-US" altLang="ko-KR" dirty="0" smtClean="0"/>
          </a:p>
        </p:txBody>
      </p:sp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3 </a:t>
            </a:r>
            <a:r>
              <a:rPr lang="en-US" altLang="ko-KR" dirty="0" err="1" smtClean="0"/>
              <a:t>java.lang</a:t>
            </a:r>
            <a:r>
              <a:rPr lang="en-US" altLang="ko-KR" dirty="0" smtClean="0"/>
              <a:t> </a:t>
            </a:r>
            <a:r>
              <a:rPr lang="ko-KR" altLang="en-US" dirty="0" smtClean="0"/>
              <a:t>패키지의 개요</a:t>
            </a:r>
            <a:endParaRPr lang="ko-KR" altLang="en-US" dirty="0"/>
          </a:p>
        </p:txBody>
      </p:sp>
      <p:pic>
        <p:nvPicPr>
          <p:cNvPr id="8601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90800" y="2133599"/>
            <a:ext cx="3200400" cy="45329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98554909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1800" dirty="0" smtClean="0"/>
              <a:t>자바는 기본 </a:t>
            </a:r>
            <a:r>
              <a:rPr lang="ko-KR" altLang="en-US" sz="1800" dirty="0" err="1" smtClean="0"/>
              <a:t>자료형과</a:t>
            </a:r>
            <a:r>
              <a:rPr lang="ko-KR" altLang="en-US" sz="1800" dirty="0" smtClean="0"/>
              <a:t> 관련된 클래스를 지원하고 있으며</a:t>
            </a:r>
            <a:r>
              <a:rPr lang="en-US" altLang="ko-KR" sz="1800" dirty="0" smtClean="0"/>
              <a:t>, </a:t>
            </a:r>
            <a:r>
              <a:rPr lang="ko-KR" altLang="en-US" sz="1800" dirty="0" smtClean="0"/>
              <a:t>이러한 클래스들을 포장</a:t>
            </a:r>
            <a:r>
              <a:rPr lang="en-US" altLang="ko-KR" sz="1800" dirty="0" smtClean="0"/>
              <a:t>(wrapper) </a:t>
            </a:r>
            <a:r>
              <a:rPr lang="ko-KR" altLang="en-US" sz="1800" dirty="0" smtClean="0"/>
              <a:t>클래스라고 한다</a:t>
            </a:r>
            <a:endParaRPr lang="en-US" altLang="ko-KR" sz="1800" dirty="0" smtClean="0"/>
          </a:p>
          <a:p>
            <a:r>
              <a:rPr lang="en-US" altLang="ko-KR" sz="1800" dirty="0" smtClean="0"/>
              <a:t>8</a:t>
            </a:r>
            <a:r>
              <a:rPr lang="ko-KR" altLang="en-US" sz="1800" dirty="0" smtClean="0"/>
              <a:t>개의 기본 </a:t>
            </a:r>
            <a:r>
              <a:rPr lang="ko-KR" altLang="en-US" sz="1800" dirty="0" err="1" smtClean="0"/>
              <a:t>자료형을</a:t>
            </a:r>
            <a:r>
              <a:rPr lang="ko-KR" altLang="en-US" sz="1800" dirty="0" smtClean="0"/>
              <a:t> 제공하는 포장 클래스에는 </a:t>
            </a:r>
            <a:r>
              <a:rPr lang="en-US" altLang="ko-KR" sz="1800" dirty="0" smtClean="0"/>
              <a:t>Boolean, Character, Byte, Short, Integer, Long, Float, Double </a:t>
            </a:r>
            <a:r>
              <a:rPr lang="ko-KR" altLang="en-US" sz="1800" dirty="0" smtClean="0"/>
              <a:t>클래스가 있다</a:t>
            </a:r>
            <a:endParaRPr lang="en-US" altLang="ko-KR" sz="1800" dirty="0" smtClean="0"/>
          </a:p>
        </p:txBody>
      </p:sp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4 </a:t>
            </a:r>
            <a:r>
              <a:rPr lang="ko-KR" altLang="en-US" dirty="0" smtClean="0"/>
              <a:t>포장 클래스</a:t>
            </a:r>
            <a:endParaRPr lang="ko-KR" altLang="en-US" dirty="0"/>
          </a:p>
        </p:txBody>
      </p:sp>
      <p:pic>
        <p:nvPicPr>
          <p:cNvPr id="8704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5800" y="3124200"/>
            <a:ext cx="6148388" cy="25552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7043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934200" y="4976996"/>
            <a:ext cx="2971800" cy="15762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63623914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1800" dirty="0" smtClean="0"/>
              <a:t>포장 </a:t>
            </a:r>
            <a:r>
              <a:rPr lang="ko-KR" altLang="en-US" sz="1800" dirty="0" err="1" smtClean="0"/>
              <a:t>클래스들는</a:t>
            </a:r>
            <a:r>
              <a:rPr lang="ko-KR" altLang="en-US" sz="1800" dirty="0" smtClean="0"/>
              <a:t> 유용하게 사용할 수 있는 함수 형태의 클래스 </a:t>
            </a:r>
            <a:r>
              <a:rPr lang="ko-KR" altLang="en-US" sz="1800" dirty="0" err="1" smtClean="0"/>
              <a:t>메소드를</a:t>
            </a:r>
            <a:r>
              <a:rPr lang="ko-KR" altLang="en-US" sz="1800" dirty="0" smtClean="0"/>
              <a:t> 많이 제공</a:t>
            </a:r>
            <a:endParaRPr lang="en-US" altLang="ko-KR" sz="1800" dirty="0" smtClean="0"/>
          </a:p>
          <a:p>
            <a:r>
              <a:rPr lang="ko-KR" altLang="en-US" sz="1800" dirty="0" smtClean="0"/>
              <a:t>포장 클래스의 값과 기본 </a:t>
            </a:r>
            <a:r>
              <a:rPr lang="ko-KR" altLang="en-US" sz="1800" dirty="0" err="1" smtClean="0"/>
              <a:t>자료형의</a:t>
            </a:r>
            <a:r>
              <a:rPr lang="ko-KR" altLang="en-US" sz="1800" dirty="0" smtClean="0"/>
              <a:t> 값이 자동으로 호환</a:t>
            </a:r>
            <a:endParaRPr lang="en-US" altLang="ko-KR" sz="1800" dirty="0" smtClean="0"/>
          </a:p>
        </p:txBody>
      </p:sp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4 </a:t>
            </a:r>
            <a:r>
              <a:rPr lang="ko-KR" altLang="en-US" dirty="0" smtClean="0"/>
              <a:t>포장 클래스</a:t>
            </a:r>
            <a:endParaRPr lang="ko-KR" altLang="en-US" dirty="0"/>
          </a:p>
        </p:txBody>
      </p:sp>
      <p:pic>
        <p:nvPicPr>
          <p:cNvPr id="8806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43000" y="2209800"/>
            <a:ext cx="7003105" cy="174439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806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43000" y="4114800"/>
            <a:ext cx="7021329" cy="21336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9658616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ko-KR" altLang="en-US" dirty="0" smtClean="0"/>
              <a:t>패키지의 개념과 사용 방법을 학습합니다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JDK</a:t>
            </a:r>
            <a:r>
              <a:rPr lang="ko-KR" altLang="en-US" dirty="0" smtClean="0"/>
              <a:t>에서 제공되는 표준 </a:t>
            </a:r>
            <a:r>
              <a:rPr lang="en-US" altLang="ko-KR" dirty="0" smtClean="0"/>
              <a:t>API </a:t>
            </a:r>
            <a:r>
              <a:rPr lang="ko-KR" altLang="en-US" dirty="0" smtClean="0"/>
              <a:t>라이브러리 사용 방법을 학습합니다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사용자 패키지를 생성하는 방법과 생성된 패키지의 사용 방법을 학습합니다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자바의 기본 패키지인 </a:t>
            </a:r>
            <a:r>
              <a:rPr lang="en-US" altLang="ko-KR" dirty="0" err="1" smtClean="0"/>
              <a:t>java.lang</a:t>
            </a:r>
            <a:r>
              <a:rPr lang="en-US" altLang="ko-KR" dirty="0" smtClean="0"/>
              <a:t> </a:t>
            </a:r>
            <a:r>
              <a:rPr lang="ko-KR" altLang="en-US" dirty="0" smtClean="0"/>
              <a:t>패키지의 개요에 관해 학습합니다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기본 </a:t>
            </a:r>
            <a:r>
              <a:rPr lang="ko-KR" altLang="en-US" dirty="0" err="1" smtClean="0"/>
              <a:t>자료형에</a:t>
            </a:r>
            <a:r>
              <a:rPr lang="ko-KR" altLang="en-US" dirty="0" smtClean="0"/>
              <a:t> 대응되는 포장</a:t>
            </a:r>
            <a:r>
              <a:rPr lang="en-US" altLang="ko-KR" dirty="0" smtClean="0"/>
              <a:t>(Wrapper) </a:t>
            </a:r>
            <a:r>
              <a:rPr lang="ko-KR" altLang="en-US" dirty="0" smtClean="0"/>
              <a:t>클래스를 학습합니다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문자열의 개요에 대해 학습합니다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String </a:t>
            </a:r>
            <a:r>
              <a:rPr lang="ko-KR" altLang="en-US" dirty="0" smtClean="0"/>
              <a:t>클래스의 개념과 사용 방법에 관해 학습합니다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err="1" smtClean="0"/>
              <a:t>StringBuffer</a:t>
            </a:r>
            <a:r>
              <a:rPr lang="en-US" altLang="ko-KR" dirty="0" smtClean="0"/>
              <a:t> </a:t>
            </a:r>
            <a:r>
              <a:rPr lang="ko-KR" altLang="en-US" dirty="0" smtClean="0"/>
              <a:t>클래스의 개념과 사용 방법에 관해 학습합니다</a:t>
            </a:r>
            <a:r>
              <a:rPr lang="en-US" altLang="ko-KR" dirty="0" smtClean="0"/>
              <a:t>.</a:t>
            </a:r>
            <a:endParaRPr lang="ko-KR" altLang="en-US" dirty="0" smtClean="0"/>
          </a:p>
        </p:txBody>
      </p:sp>
      <p:sp>
        <p:nvSpPr>
          <p:cNvPr id="8" name="텍스트 개체 틀 7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 smtClean="0"/>
              <a:t> </a:t>
            </a:r>
            <a:r>
              <a:rPr lang="ko-KR" altLang="en-US" dirty="0" smtClean="0"/>
              <a:t>학습 목표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2</a:t>
            </a:fld>
            <a:endParaRPr lang="en-US" altLang="ko-KR"/>
          </a:p>
        </p:txBody>
      </p:sp>
      <p:sp>
        <p:nvSpPr>
          <p:cNvPr id="5" name="제목 4"/>
          <p:cNvSpPr>
            <a:spLocks noGrp="1"/>
          </p:cNvSpPr>
          <p:nvPr>
            <p:ph type="title" idx="4294967295"/>
          </p:nvPr>
        </p:nvSpPr>
        <p:spPr>
          <a:xfrm>
            <a:off x="0" y="36513"/>
            <a:ext cx="6126163" cy="304800"/>
          </a:xfrm>
        </p:spPr>
        <p:txBody>
          <a:bodyPr>
            <a:normAutofit fontScale="90000"/>
          </a:bodyPr>
          <a:lstStyle/>
          <a:p>
            <a:r>
              <a:rPr lang="en-US" altLang="ko-KR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3359372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1800" dirty="0" smtClean="0"/>
              <a:t>Integer </a:t>
            </a:r>
            <a:r>
              <a:rPr lang="ko-KR" altLang="en-US" sz="1800" dirty="0" smtClean="0"/>
              <a:t>클래스는 </a:t>
            </a:r>
            <a:r>
              <a:rPr lang="ko-KR" altLang="en-US" sz="1800" dirty="0" err="1" smtClean="0"/>
              <a:t>정수값을</a:t>
            </a:r>
            <a:r>
              <a:rPr lang="ko-KR" altLang="en-US" sz="1800" dirty="0" smtClean="0"/>
              <a:t> 포장하는 클래스로서 다음과 같은 </a:t>
            </a:r>
            <a:r>
              <a:rPr lang="ko-KR" altLang="en-US" sz="1800" dirty="0" err="1" smtClean="0"/>
              <a:t>생성자를</a:t>
            </a:r>
            <a:r>
              <a:rPr lang="ko-KR" altLang="en-US" sz="1800" dirty="0" smtClean="0"/>
              <a:t> 가진다</a:t>
            </a:r>
            <a:endParaRPr lang="en-US" altLang="ko-KR" sz="1800" dirty="0" smtClean="0"/>
          </a:p>
        </p:txBody>
      </p:sp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 smtClean="0">
                <a:latin typeface="+mj-ea"/>
                <a:ea typeface="+mj-ea"/>
              </a:rPr>
              <a:t>4.1 Integer </a:t>
            </a:r>
            <a:r>
              <a:rPr lang="ko-KR" altLang="en-US" dirty="0" smtClean="0">
                <a:latin typeface="+mj-ea"/>
                <a:ea typeface="+mj-ea"/>
              </a:rPr>
              <a:t>클래스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4 </a:t>
            </a:r>
            <a:r>
              <a:rPr lang="ko-KR" altLang="en-US" dirty="0" smtClean="0"/>
              <a:t>포장 클래스</a:t>
            </a:r>
            <a:endParaRPr lang="ko-KR" altLang="en-US" dirty="0"/>
          </a:p>
        </p:txBody>
      </p:sp>
      <p:pic>
        <p:nvPicPr>
          <p:cNvPr id="8909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71601" y="1981201"/>
            <a:ext cx="3116024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97426980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1800" b="0" dirty="0" smtClean="0"/>
              <a:t>Integer </a:t>
            </a:r>
            <a:r>
              <a:rPr lang="ko-KR" altLang="en-US" sz="1800" b="0" dirty="0" smtClean="0"/>
              <a:t>클래스의</a:t>
            </a:r>
            <a:endParaRPr lang="en-US" altLang="ko-KR" sz="1800" b="0" dirty="0" smtClean="0"/>
          </a:p>
          <a:p>
            <a:pPr>
              <a:buNone/>
            </a:pPr>
            <a:r>
              <a:rPr lang="ko-KR" altLang="en-US" sz="1800" b="0" dirty="0" smtClean="0"/>
              <a:t> 주요 </a:t>
            </a:r>
            <a:r>
              <a:rPr lang="ko-KR" altLang="en-US" sz="1800" b="0" dirty="0" err="1" smtClean="0"/>
              <a:t>메소드</a:t>
            </a:r>
            <a:endParaRPr lang="en-US" altLang="ko-KR" sz="1800" b="0" dirty="0" smtClean="0"/>
          </a:p>
        </p:txBody>
      </p:sp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 smtClean="0">
                <a:latin typeface="+mj-ea"/>
                <a:ea typeface="+mj-ea"/>
              </a:rPr>
              <a:t>4.1 Integer </a:t>
            </a:r>
            <a:r>
              <a:rPr lang="ko-KR" altLang="en-US" dirty="0" smtClean="0">
                <a:latin typeface="+mj-ea"/>
                <a:ea typeface="+mj-ea"/>
              </a:rPr>
              <a:t>클래스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4 </a:t>
            </a:r>
            <a:r>
              <a:rPr lang="ko-KR" altLang="en-US" dirty="0" smtClean="0"/>
              <a:t>포장 클래스</a:t>
            </a:r>
            <a:endParaRPr lang="ko-KR" altLang="en-US" dirty="0"/>
          </a:p>
        </p:txBody>
      </p:sp>
      <p:grpSp>
        <p:nvGrpSpPr>
          <p:cNvPr id="8" name="그룹 7"/>
          <p:cNvGrpSpPr/>
          <p:nvPr/>
        </p:nvGrpSpPr>
        <p:grpSpPr>
          <a:xfrm>
            <a:off x="2819400" y="1301453"/>
            <a:ext cx="5334000" cy="5410200"/>
            <a:chOff x="2667000" y="304800"/>
            <a:chExt cx="5943600" cy="6409613"/>
          </a:xfrm>
        </p:grpSpPr>
        <p:pic>
          <p:nvPicPr>
            <p:cNvPr id="90114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667000" y="304800"/>
              <a:ext cx="5943600" cy="55300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0115" name="Picture 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667000" y="5791200"/>
              <a:ext cx="5943600" cy="9232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  <p:extLst>
      <p:ext uri="{BB962C8B-B14F-4D97-AF65-F5344CB8AC3E}">
        <p14:creationId xmlns:p14="http://schemas.microsoft.com/office/powerpoint/2010/main" val="125694431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 smtClean="0">
                <a:latin typeface="+mj-ea"/>
                <a:ea typeface="+mj-ea"/>
              </a:rPr>
              <a:t>4.1 Integer </a:t>
            </a:r>
            <a:r>
              <a:rPr lang="ko-KR" altLang="en-US" dirty="0" smtClean="0">
                <a:latin typeface="+mj-ea"/>
                <a:ea typeface="+mj-ea"/>
              </a:rPr>
              <a:t>클래스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4 </a:t>
            </a:r>
            <a:r>
              <a:rPr lang="ko-KR" altLang="en-US" dirty="0" smtClean="0"/>
              <a:t>포장 클래스</a:t>
            </a:r>
            <a:endParaRPr lang="ko-KR" altLang="en-US" dirty="0"/>
          </a:p>
        </p:txBody>
      </p:sp>
      <p:pic>
        <p:nvPicPr>
          <p:cNvPr id="9113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3400" y="1325160"/>
            <a:ext cx="6072090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1139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969051" y="3505200"/>
            <a:ext cx="2936949" cy="302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53270310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1800" dirty="0" smtClean="0"/>
              <a:t>Character </a:t>
            </a:r>
            <a:r>
              <a:rPr lang="ko-KR" altLang="en-US" sz="1800" dirty="0" smtClean="0"/>
              <a:t>클래스는 </a:t>
            </a:r>
            <a:r>
              <a:rPr lang="en-US" altLang="ko-KR" sz="1800" dirty="0" smtClean="0"/>
              <a:t>char</a:t>
            </a:r>
            <a:r>
              <a:rPr lang="ko-KR" altLang="en-US" sz="1800" dirty="0" smtClean="0"/>
              <a:t>형의 값을 저장할 수 있다</a:t>
            </a:r>
            <a:endParaRPr lang="en-US" altLang="ko-KR" sz="1800" dirty="0" smtClean="0"/>
          </a:p>
          <a:p>
            <a:pPr lvl="1"/>
            <a:r>
              <a:rPr lang="en-US" altLang="ko-KR" sz="1400" dirty="0" smtClean="0"/>
              <a:t>Character </a:t>
            </a:r>
            <a:r>
              <a:rPr lang="ko-KR" altLang="en-US" sz="1400" dirty="0" smtClean="0"/>
              <a:t>클래스는 대부분의 </a:t>
            </a:r>
            <a:r>
              <a:rPr lang="ko-KR" altLang="en-US" sz="1400" dirty="0" err="1" smtClean="0"/>
              <a:t>메소드가</a:t>
            </a:r>
            <a:r>
              <a:rPr lang="ko-KR" altLang="en-US" sz="1400" dirty="0" smtClean="0"/>
              <a:t> 클래스 </a:t>
            </a:r>
            <a:r>
              <a:rPr lang="ko-KR" altLang="en-US" sz="1400" dirty="0" err="1" smtClean="0"/>
              <a:t>메소드</a:t>
            </a:r>
            <a:endParaRPr lang="en-US" altLang="ko-KR" sz="1400" dirty="0" smtClean="0"/>
          </a:p>
        </p:txBody>
      </p:sp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 smtClean="0">
                <a:latin typeface="+mj-ea"/>
                <a:ea typeface="+mj-ea"/>
              </a:rPr>
              <a:t>4.2 Character </a:t>
            </a:r>
            <a:r>
              <a:rPr lang="ko-KR" altLang="en-US" dirty="0" smtClean="0">
                <a:latin typeface="+mj-ea"/>
                <a:ea typeface="+mj-ea"/>
              </a:rPr>
              <a:t>클래스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4 </a:t>
            </a:r>
            <a:r>
              <a:rPr lang="ko-KR" altLang="en-US" dirty="0" smtClean="0"/>
              <a:t>포장 클래스</a:t>
            </a:r>
            <a:endParaRPr lang="ko-KR" altLang="en-US" dirty="0"/>
          </a:p>
        </p:txBody>
      </p:sp>
      <p:pic>
        <p:nvPicPr>
          <p:cNvPr id="9216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2743200"/>
            <a:ext cx="4670339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163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962399" y="2667000"/>
            <a:ext cx="5735277" cy="312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61846679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/>
          <p:cNvSpPr>
            <a:spLocks noGrp="1"/>
          </p:cNvSpPr>
          <p:nvPr>
            <p:ph idx="1"/>
          </p:nvPr>
        </p:nvSpPr>
        <p:spPr>
          <a:xfrm>
            <a:off x="304800" y="1325160"/>
            <a:ext cx="9220200" cy="5098088"/>
          </a:xfrm>
        </p:spPr>
        <p:txBody>
          <a:bodyPr>
            <a:normAutofit/>
          </a:bodyPr>
          <a:lstStyle/>
          <a:p>
            <a:r>
              <a:rPr lang="ko-KR" altLang="en-US" sz="1800" dirty="0" smtClean="0"/>
              <a:t>예제 </a:t>
            </a:r>
            <a:r>
              <a:rPr lang="en-US" altLang="ko-KR" sz="1800" dirty="0" smtClean="0"/>
              <a:t>12.4</a:t>
            </a:r>
          </a:p>
        </p:txBody>
      </p:sp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 smtClean="0">
                <a:latin typeface="+mj-ea"/>
                <a:ea typeface="+mj-ea"/>
              </a:rPr>
              <a:t>4.2 Character </a:t>
            </a:r>
            <a:r>
              <a:rPr lang="ko-KR" altLang="en-US" dirty="0" smtClean="0">
                <a:latin typeface="+mj-ea"/>
                <a:ea typeface="+mj-ea"/>
              </a:rPr>
              <a:t>클래스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4 </a:t>
            </a:r>
            <a:r>
              <a:rPr lang="ko-KR" altLang="en-US" dirty="0" smtClean="0"/>
              <a:t>포장 클래스</a:t>
            </a:r>
            <a:endParaRPr lang="ko-KR" altLang="en-US" dirty="0"/>
          </a:p>
        </p:txBody>
      </p:sp>
      <p:grpSp>
        <p:nvGrpSpPr>
          <p:cNvPr id="10" name="그룹 9"/>
          <p:cNvGrpSpPr/>
          <p:nvPr/>
        </p:nvGrpSpPr>
        <p:grpSpPr>
          <a:xfrm>
            <a:off x="1828800" y="1418640"/>
            <a:ext cx="5105400" cy="5105400"/>
            <a:chOff x="1066800" y="914400"/>
            <a:chExt cx="7110413" cy="6210408"/>
          </a:xfrm>
        </p:grpSpPr>
        <p:pic>
          <p:nvPicPr>
            <p:cNvPr id="93187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092678" y="4835104"/>
              <a:ext cx="7015264" cy="22897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3186" name="Picture 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066800" y="914400"/>
              <a:ext cx="7110413" cy="40175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7381" y="4747448"/>
            <a:ext cx="5648325" cy="164967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77000" y="3842673"/>
            <a:ext cx="3429000" cy="3015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37834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/>
          <p:cNvSpPr>
            <a:spLocks noGrp="1"/>
          </p:cNvSpPr>
          <p:nvPr>
            <p:ph idx="1"/>
          </p:nvPr>
        </p:nvSpPr>
        <p:spPr>
          <a:xfrm>
            <a:off x="304800" y="1325160"/>
            <a:ext cx="9220200" cy="5098088"/>
          </a:xfrm>
        </p:spPr>
        <p:txBody>
          <a:bodyPr>
            <a:normAutofit/>
          </a:bodyPr>
          <a:lstStyle/>
          <a:p>
            <a:r>
              <a:rPr lang="ko-KR" altLang="en-US" sz="1800" dirty="0" smtClean="0"/>
              <a:t>자바는 문자열을 객체로 취급</a:t>
            </a:r>
            <a:endParaRPr lang="en-US" altLang="ko-KR" sz="1800" dirty="0" smtClean="0"/>
          </a:p>
          <a:p>
            <a:r>
              <a:rPr lang="ko-KR" altLang="en-US" sz="1800" dirty="0" smtClean="0"/>
              <a:t>문자열을 위해 </a:t>
            </a:r>
            <a:r>
              <a:rPr lang="en-US" altLang="ko-KR" sz="1800" dirty="0" smtClean="0"/>
              <a:t>String </a:t>
            </a:r>
            <a:r>
              <a:rPr lang="ko-KR" altLang="en-US" sz="1800" dirty="0" smtClean="0"/>
              <a:t>클래스와 </a:t>
            </a:r>
            <a:r>
              <a:rPr lang="en-US" altLang="ko-KR" sz="1800" dirty="0" err="1" smtClean="0"/>
              <a:t>StringBuffer</a:t>
            </a:r>
            <a:r>
              <a:rPr lang="en-US" altLang="ko-KR" sz="1800" dirty="0" smtClean="0"/>
              <a:t> </a:t>
            </a:r>
            <a:r>
              <a:rPr lang="ko-KR" altLang="en-US" sz="1800" dirty="0" smtClean="0"/>
              <a:t>클래스를 제공</a:t>
            </a:r>
            <a:endParaRPr lang="en-US" altLang="ko-KR" sz="1800" dirty="0" smtClean="0"/>
          </a:p>
          <a:p>
            <a:pPr lvl="1"/>
            <a:r>
              <a:rPr lang="ko-KR" altLang="en-US" dirty="0" smtClean="0"/>
              <a:t>한번 생성된 다음에 변하지 않는 문자열</a:t>
            </a:r>
            <a:r>
              <a:rPr lang="en-US" altLang="ko-KR" dirty="0" smtClean="0"/>
              <a:t>, </a:t>
            </a:r>
            <a:r>
              <a:rPr lang="ko-KR" altLang="en-US" dirty="0" smtClean="0"/>
              <a:t>즉 상수 문자열을 사용할 때는 </a:t>
            </a:r>
            <a:r>
              <a:rPr lang="en-US" altLang="ko-KR" dirty="0" smtClean="0"/>
              <a:t>String </a:t>
            </a:r>
            <a:r>
              <a:rPr lang="ko-KR" altLang="en-US" dirty="0" smtClean="0"/>
              <a:t>클래스를 이용하고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프로그램에서 계속 변하는 문자열을 사용할 때는 </a:t>
            </a:r>
            <a:r>
              <a:rPr lang="en-US" altLang="ko-KR" dirty="0" err="1" smtClean="0"/>
              <a:t>StringBuffer</a:t>
            </a:r>
            <a:r>
              <a:rPr lang="en-US" altLang="ko-KR" dirty="0" smtClean="0"/>
              <a:t> </a:t>
            </a:r>
            <a:r>
              <a:rPr lang="ko-KR" altLang="en-US" dirty="0" smtClean="0"/>
              <a:t>클래스를 이용</a:t>
            </a:r>
            <a:endParaRPr lang="en-US" altLang="ko-KR" dirty="0" smtClean="0"/>
          </a:p>
        </p:txBody>
      </p:sp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5 </a:t>
            </a:r>
            <a:r>
              <a:rPr lang="ko-KR" altLang="en-US" dirty="0" smtClean="0"/>
              <a:t>문자열의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개요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3455544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/>
          <p:cNvSpPr>
            <a:spLocks noGrp="1"/>
          </p:cNvSpPr>
          <p:nvPr>
            <p:ph idx="1"/>
          </p:nvPr>
        </p:nvSpPr>
        <p:spPr>
          <a:xfrm>
            <a:off x="304800" y="1371600"/>
            <a:ext cx="9220200" cy="5051648"/>
          </a:xfrm>
        </p:spPr>
        <p:txBody>
          <a:bodyPr>
            <a:normAutofit/>
          </a:bodyPr>
          <a:lstStyle/>
          <a:p>
            <a:r>
              <a:rPr lang="en-US" altLang="ko-KR" sz="1800" dirty="0" smtClean="0"/>
              <a:t>String </a:t>
            </a:r>
            <a:r>
              <a:rPr lang="ko-KR" altLang="en-US" sz="1800" dirty="0" smtClean="0"/>
              <a:t>클래스는 변하지 않는 문자열</a:t>
            </a:r>
            <a:r>
              <a:rPr lang="en-US" altLang="ko-KR" sz="1800" dirty="0" smtClean="0"/>
              <a:t>, </a:t>
            </a:r>
            <a:r>
              <a:rPr lang="ko-KR" altLang="en-US" sz="1800" dirty="0" smtClean="0"/>
              <a:t>즉 상수 문자열을 위해 사용</a:t>
            </a:r>
            <a:endParaRPr lang="en-US" altLang="ko-KR" sz="1800" dirty="0" smtClean="0"/>
          </a:p>
        </p:txBody>
      </p:sp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6 String </a:t>
            </a:r>
            <a:r>
              <a:rPr lang="ko-KR" altLang="en-US" dirty="0" smtClean="0"/>
              <a:t>클래스</a:t>
            </a:r>
            <a:endParaRPr lang="ko-KR" altLang="en-US" dirty="0"/>
          </a:p>
        </p:txBody>
      </p:sp>
      <p:pic>
        <p:nvPicPr>
          <p:cNvPr id="9421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000" y="1752600"/>
            <a:ext cx="6657975" cy="4125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54170917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/>
          <p:cNvSpPr>
            <a:spLocks noGrp="1"/>
          </p:cNvSpPr>
          <p:nvPr>
            <p:ph idx="1"/>
          </p:nvPr>
        </p:nvSpPr>
        <p:spPr>
          <a:xfrm>
            <a:off x="304800" y="1371600"/>
            <a:ext cx="9220200" cy="5051648"/>
          </a:xfrm>
        </p:spPr>
        <p:txBody>
          <a:bodyPr>
            <a:normAutofit/>
          </a:bodyPr>
          <a:lstStyle/>
          <a:p>
            <a:r>
              <a:rPr lang="en-US" altLang="ko-KR" sz="1800" dirty="0" smtClean="0"/>
              <a:t>String </a:t>
            </a:r>
            <a:r>
              <a:rPr lang="ko-KR" altLang="en-US" sz="1800" dirty="0" smtClean="0"/>
              <a:t>클래스의 생성 예</a:t>
            </a:r>
            <a:endParaRPr lang="en-US" altLang="ko-KR" sz="1800" dirty="0" smtClean="0"/>
          </a:p>
        </p:txBody>
      </p:sp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6 String </a:t>
            </a:r>
            <a:r>
              <a:rPr lang="ko-KR" altLang="en-US" dirty="0" smtClean="0"/>
              <a:t>클래스</a:t>
            </a:r>
            <a:endParaRPr lang="ko-KR" altLang="en-US" dirty="0"/>
          </a:p>
        </p:txBody>
      </p:sp>
      <p:pic>
        <p:nvPicPr>
          <p:cNvPr id="9523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3401" y="1752600"/>
            <a:ext cx="5486400" cy="21171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523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486399" y="1828800"/>
            <a:ext cx="3787623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59295093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/>
          <p:cNvSpPr>
            <a:spLocks noGrp="1"/>
          </p:cNvSpPr>
          <p:nvPr>
            <p:ph idx="1"/>
          </p:nvPr>
        </p:nvSpPr>
        <p:spPr>
          <a:xfrm>
            <a:off x="304800" y="1325160"/>
            <a:ext cx="9220200" cy="5098088"/>
          </a:xfrm>
        </p:spPr>
        <p:txBody>
          <a:bodyPr>
            <a:normAutofit/>
          </a:bodyPr>
          <a:lstStyle/>
          <a:p>
            <a:r>
              <a:rPr lang="en-US" altLang="ko-KR" sz="1800" dirty="0" smtClean="0"/>
              <a:t>String </a:t>
            </a:r>
            <a:r>
              <a:rPr lang="ko-KR" altLang="en-US" sz="1800" dirty="0" smtClean="0"/>
              <a:t>클래스의 주요 </a:t>
            </a:r>
            <a:r>
              <a:rPr lang="ko-KR" altLang="en-US" sz="1800" dirty="0" err="1" smtClean="0"/>
              <a:t>메소드</a:t>
            </a:r>
            <a:endParaRPr lang="en-US" altLang="ko-KR" sz="1800" dirty="0" smtClean="0"/>
          </a:p>
        </p:txBody>
      </p:sp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6 String </a:t>
            </a:r>
            <a:r>
              <a:rPr lang="ko-KR" altLang="en-US" dirty="0" smtClean="0"/>
              <a:t>클래스</a:t>
            </a:r>
            <a:endParaRPr lang="ko-KR" altLang="en-US" dirty="0"/>
          </a:p>
        </p:txBody>
      </p:sp>
      <p:pic>
        <p:nvPicPr>
          <p:cNvPr id="9625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66800" y="1905000"/>
            <a:ext cx="5416703" cy="281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63799608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/>
          <p:cNvSpPr>
            <a:spLocks noGrp="1"/>
          </p:cNvSpPr>
          <p:nvPr>
            <p:ph idx="1"/>
          </p:nvPr>
        </p:nvSpPr>
        <p:spPr>
          <a:xfrm>
            <a:off x="304800" y="1219200"/>
            <a:ext cx="9220200" cy="5204048"/>
          </a:xfrm>
        </p:spPr>
        <p:txBody>
          <a:bodyPr>
            <a:normAutofit/>
          </a:bodyPr>
          <a:lstStyle/>
          <a:p>
            <a:r>
              <a:rPr lang="en-US" altLang="ko-KR" sz="1800" dirty="0" smtClean="0"/>
              <a:t>String </a:t>
            </a:r>
            <a:r>
              <a:rPr lang="ko-KR" altLang="en-US" sz="1800" dirty="0" smtClean="0"/>
              <a:t>클래스의 주요 </a:t>
            </a:r>
            <a:r>
              <a:rPr lang="ko-KR" altLang="en-US" sz="1800" dirty="0" err="1" smtClean="0"/>
              <a:t>메소드</a:t>
            </a:r>
            <a:endParaRPr lang="en-US" altLang="ko-KR" sz="1800" dirty="0" smtClean="0"/>
          </a:p>
        </p:txBody>
      </p:sp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6 String </a:t>
            </a:r>
            <a:r>
              <a:rPr lang="ko-KR" altLang="en-US" dirty="0" smtClean="0"/>
              <a:t>클래스</a:t>
            </a:r>
            <a:endParaRPr lang="ko-KR" altLang="en-US" dirty="0"/>
          </a:p>
        </p:txBody>
      </p:sp>
      <p:pic>
        <p:nvPicPr>
          <p:cNvPr id="9728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95600" y="1600200"/>
            <a:ext cx="5805488" cy="46943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07203629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1800" dirty="0" smtClean="0"/>
              <a:t>패키지 </a:t>
            </a:r>
            <a:r>
              <a:rPr lang="en-US" altLang="ko-KR" sz="1800" dirty="0" smtClean="0"/>
              <a:t>: </a:t>
            </a:r>
            <a:r>
              <a:rPr lang="ko-KR" altLang="en-US" sz="1800" dirty="0" smtClean="0"/>
              <a:t>기능이 유사한 클래스들을 하나로 묶어 놓은 것</a:t>
            </a:r>
            <a:endParaRPr lang="en-US" altLang="ko-KR" sz="1800" dirty="0" smtClean="0"/>
          </a:p>
        </p:txBody>
      </p:sp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 smtClean="0"/>
              <a:t>1-1 </a:t>
            </a:r>
            <a:r>
              <a:rPr lang="ko-KR" altLang="en-US" dirty="0" smtClean="0"/>
              <a:t>패키지의 개요와 표준 </a:t>
            </a:r>
            <a:r>
              <a:rPr lang="en-US" altLang="ko-KR" dirty="0" smtClean="0"/>
              <a:t>API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1 </a:t>
            </a:r>
            <a:r>
              <a:rPr lang="ko-KR" altLang="en-US" dirty="0" smtClean="0"/>
              <a:t>패키지의 개요와 패키지의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사용</a:t>
            </a:r>
            <a:endParaRPr lang="ko-KR" altLang="en-US" dirty="0"/>
          </a:p>
        </p:txBody>
      </p:sp>
      <p:pic>
        <p:nvPicPr>
          <p:cNvPr id="7168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71600" y="2057400"/>
            <a:ext cx="6472238" cy="33677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11039077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/>
          <p:cNvSpPr>
            <a:spLocks noGrp="1"/>
          </p:cNvSpPr>
          <p:nvPr>
            <p:ph idx="1"/>
          </p:nvPr>
        </p:nvSpPr>
        <p:spPr>
          <a:xfrm>
            <a:off x="304800" y="1325160"/>
            <a:ext cx="9220200" cy="5098088"/>
          </a:xfrm>
        </p:spPr>
        <p:txBody>
          <a:bodyPr>
            <a:normAutofit/>
          </a:bodyPr>
          <a:lstStyle/>
          <a:p>
            <a:r>
              <a:rPr lang="en-US" altLang="ko-KR" sz="1800" dirty="0" smtClean="0"/>
              <a:t>String </a:t>
            </a:r>
            <a:r>
              <a:rPr lang="ko-KR" altLang="en-US" sz="1800" dirty="0" smtClean="0"/>
              <a:t>클래스의 주요 </a:t>
            </a:r>
            <a:r>
              <a:rPr lang="ko-KR" altLang="en-US" sz="1800" dirty="0" err="1" smtClean="0"/>
              <a:t>메소드</a:t>
            </a:r>
            <a:endParaRPr lang="en-US" altLang="ko-KR" sz="1800" dirty="0" smtClean="0"/>
          </a:p>
        </p:txBody>
      </p:sp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6 String </a:t>
            </a:r>
            <a:r>
              <a:rPr lang="ko-KR" altLang="en-US" dirty="0" smtClean="0"/>
              <a:t>클래스</a:t>
            </a:r>
            <a:endParaRPr lang="ko-KR" altLang="en-US" dirty="0"/>
          </a:p>
        </p:txBody>
      </p:sp>
      <p:pic>
        <p:nvPicPr>
          <p:cNvPr id="9830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71600" y="1905000"/>
            <a:ext cx="5919788" cy="40926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15181492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6 String </a:t>
            </a:r>
            <a:r>
              <a:rPr lang="ko-KR" altLang="en-US" dirty="0" smtClean="0"/>
              <a:t>클래스</a:t>
            </a:r>
            <a:endParaRPr lang="ko-KR" altLang="en-US" dirty="0"/>
          </a:p>
        </p:txBody>
      </p:sp>
      <p:pic>
        <p:nvPicPr>
          <p:cNvPr id="993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000" y="1371600"/>
            <a:ext cx="6281738" cy="44687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933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141519" y="4419600"/>
            <a:ext cx="2764481" cy="197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65214943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6 String </a:t>
            </a:r>
            <a:r>
              <a:rPr lang="ko-KR" altLang="en-US" dirty="0" smtClean="0"/>
              <a:t>클래스</a:t>
            </a:r>
            <a:endParaRPr lang="ko-KR" altLang="en-US" dirty="0"/>
          </a:p>
        </p:txBody>
      </p:sp>
      <p:pic>
        <p:nvPicPr>
          <p:cNvPr id="10035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6706" y="1319212"/>
            <a:ext cx="6280697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035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223456" y="4648200"/>
            <a:ext cx="2682543" cy="1876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30300252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6 String </a:t>
            </a:r>
            <a:r>
              <a:rPr lang="ko-KR" altLang="en-US" dirty="0" smtClean="0"/>
              <a:t>클래스</a:t>
            </a:r>
            <a:endParaRPr lang="ko-KR" altLang="en-US" dirty="0"/>
          </a:p>
        </p:txBody>
      </p:sp>
      <p:pic>
        <p:nvPicPr>
          <p:cNvPr id="10137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5800" y="1323975"/>
            <a:ext cx="5307565" cy="4819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1379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499098" y="3733800"/>
            <a:ext cx="3406902" cy="2505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9499918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6 String </a:t>
            </a:r>
            <a:r>
              <a:rPr lang="ko-KR" altLang="en-US" dirty="0" smtClean="0"/>
              <a:t>클래스</a:t>
            </a:r>
            <a:endParaRPr lang="ko-KR" altLang="en-US" dirty="0"/>
          </a:p>
        </p:txBody>
      </p:sp>
      <p:grpSp>
        <p:nvGrpSpPr>
          <p:cNvPr id="10" name="그룹 9"/>
          <p:cNvGrpSpPr/>
          <p:nvPr/>
        </p:nvGrpSpPr>
        <p:grpSpPr>
          <a:xfrm>
            <a:off x="762000" y="1408015"/>
            <a:ext cx="5346490" cy="5221390"/>
            <a:chOff x="2057400" y="1143000"/>
            <a:chExt cx="5346490" cy="5221390"/>
          </a:xfrm>
        </p:grpSpPr>
        <p:pic>
          <p:nvPicPr>
            <p:cNvPr id="102403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150852" y="5122652"/>
              <a:ext cx="5253038" cy="12417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2402" name="Picture 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057400" y="1143000"/>
              <a:ext cx="5229225" cy="40541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02404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729162" y="4876800"/>
            <a:ext cx="5176838" cy="17526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91093204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/>
          <p:cNvSpPr>
            <a:spLocks noGrp="1"/>
          </p:cNvSpPr>
          <p:nvPr>
            <p:ph idx="1"/>
          </p:nvPr>
        </p:nvSpPr>
        <p:spPr>
          <a:xfrm>
            <a:off x="457200" y="1371600"/>
            <a:ext cx="9220200" cy="5280248"/>
          </a:xfrm>
        </p:spPr>
        <p:txBody>
          <a:bodyPr>
            <a:normAutofit/>
          </a:bodyPr>
          <a:lstStyle/>
          <a:p>
            <a:r>
              <a:rPr lang="en-US" altLang="ko-KR" sz="1800" dirty="0" smtClean="0"/>
              <a:t>String </a:t>
            </a:r>
            <a:r>
              <a:rPr lang="ko-KR" altLang="en-US" sz="1800" dirty="0" smtClean="0"/>
              <a:t>클래스가 변하지 않는 문자열을 가지는 반면</a:t>
            </a:r>
            <a:r>
              <a:rPr lang="en-US" altLang="ko-KR" sz="1800" dirty="0" smtClean="0"/>
              <a:t>, </a:t>
            </a:r>
            <a:r>
              <a:rPr lang="en-US" altLang="ko-KR" sz="1800" dirty="0" err="1" smtClean="0"/>
              <a:t>StringBuffer</a:t>
            </a:r>
            <a:r>
              <a:rPr lang="en-US" altLang="ko-KR" sz="1800" dirty="0" smtClean="0"/>
              <a:t> </a:t>
            </a:r>
            <a:r>
              <a:rPr lang="ko-KR" altLang="en-US" sz="1800" dirty="0" smtClean="0"/>
              <a:t>클래스는 변할 수 있는 문자열을 가진다</a:t>
            </a:r>
            <a:endParaRPr lang="en-US" altLang="ko-KR" sz="1800" dirty="0" smtClean="0"/>
          </a:p>
          <a:p>
            <a:endParaRPr lang="en-US" altLang="ko-KR" sz="1800" dirty="0" smtClean="0"/>
          </a:p>
        </p:txBody>
      </p:sp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7 </a:t>
            </a:r>
            <a:r>
              <a:rPr lang="en-US" altLang="ko-KR" dirty="0" err="1" smtClean="0"/>
              <a:t>StringBuffer</a:t>
            </a:r>
            <a:r>
              <a:rPr lang="en-US" altLang="ko-KR" dirty="0" smtClean="0"/>
              <a:t> </a:t>
            </a:r>
            <a:r>
              <a:rPr lang="ko-KR" altLang="en-US" dirty="0" smtClean="0"/>
              <a:t>클래스</a:t>
            </a:r>
            <a:endParaRPr lang="ko-KR" altLang="en-US" dirty="0"/>
          </a:p>
        </p:txBody>
      </p:sp>
      <p:pic>
        <p:nvPicPr>
          <p:cNvPr id="1034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90600" y="2286000"/>
            <a:ext cx="3395662" cy="12111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42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66800" y="3962400"/>
            <a:ext cx="5853113" cy="135676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4881060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/>
          <p:cNvSpPr>
            <a:spLocks noGrp="1"/>
          </p:cNvSpPr>
          <p:nvPr>
            <p:ph idx="1"/>
          </p:nvPr>
        </p:nvSpPr>
        <p:spPr>
          <a:xfrm>
            <a:off x="457200" y="1371600"/>
            <a:ext cx="9220200" cy="5280248"/>
          </a:xfrm>
        </p:spPr>
        <p:txBody>
          <a:bodyPr>
            <a:normAutofit/>
          </a:bodyPr>
          <a:lstStyle/>
          <a:p>
            <a:r>
              <a:rPr lang="en-US" altLang="ko-KR" sz="1800" dirty="0" err="1" smtClean="0"/>
              <a:t>StringBuffer</a:t>
            </a:r>
            <a:r>
              <a:rPr lang="en-US" altLang="ko-KR" sz="1800" dirty="0" smtClean="0"/>
              <a:t> </a:t>
            </a:r>
            <a:r>
              <a:rPr lang="ko-KR" altLang="en-US" sz="1800" dirty="0" smtClean="0"/>
              <a:t>클래스의 </a:t>
            </a:r>
            <a:r>
              <a:rPr lang="ko-KR" altLang="en-US" sz="1800" dirty="0" err="1" smtClean="0"/>
              <a:t>생성자</a:t>
            </a:r>
            <a:endParaRPr lang="en-US" altLang="ko-KR" sz="1800" dirty="0" smtClean="0"/>
          </a:p>
        </p:txBody>
      </p:sp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7 </a:t>
            </a:r>
            <a:r>
              <a:rPr lang="en-US" altLang="ko-KR" dirty="0" err="1" smtClean="0"/>
              <a:t>StringBuffer</a:t>
            </a:r>
            <a:r>
              <a:rPr lang="en-US" altLang="ko-KR" dirty="0" smtClean="0"/>
              <a:t> </a:t>
            </a:r>
            <a:r>
              <a:rPr lang="ko-KR" altLang="en-US" dirty="0" smtClean="0"/>
              <a:t>클래스</a:t>
            </a:r>
            <a:endParaRPr lang="ko-KR" altLang="en-US" dirty="0"/>
          </a:p>
        </p:txBody>
      </p:sp>
      <p:pic>
        <p:nvPicPr>
          <p:cNvPr id="1044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19199" y="2133600"/>
            <a:ext cx="7035629" cy="342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06061381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/>
          <p:cNvSpPr>
            <a:spLocks noGrp="1"/>
          </p:cNvSpPr>
          <p:nvPr>
            <p:ph idx="1"/>
          </p:nvPr>
        </p:nvSpPr>
        <p:spPr>
          <a:xfrm>
            <a:off x="457200" y="1371600"/>
            <a:ext cx="9220200" cy="5280248"/>
          </a:xfrm>
        </p:spPr>
        <p:txBody>
          <a:bodyPr>
            <a:normAutofit/>
          </a:bodyPr>
          <a:lstStyle/>
          <a:p>
            <a:r>
              <a:rPr lang="en-US" altLang="ko-KR" sz="1800" dirty="0" err="1" smtClean="0"/>
              <a:t>StringBuffer</a:t>
            </a:r>
            <a:r>
              <a:rPr lang="en-US" altLang="ko-KR" sz="1800" dirty="0" smtClean="0"/>
              <a:t> </a:t>
            </a:r>
            <a:r>
              <a:rPr lang="ko-KR" altLang="en-US" sz="1800" dirty="0" smtClean="0"/>
              <a:t>클래스의 </a:t>
            </a:r>
            <a:r>
              <a:rPr lang="ko-KR" altLang="en-US" sz="1800" dirty="0" err="1" smtClean="0"/>
              <a:t>메소드</a:t>
            </a:r>
            <a:endParaRPr lang="en-US" altLang="ko-KR" sz="1800" dirty="0" smtClean="0"/>
          </a:p>
        </p:txBody>
      </p:sp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7 </a:t>
            </a:r>
            <a:r>
              <a:rPr lang="en-US" altLang="ko-KR" dirty="0" err="1" smtClean="0"/>
              <a:t>StringBuffer</a:t>
            </a:r>
            <a:r>
              <a:rPr lang="en-US" altLang="ko-KR" dirty="0" smtClean="0"/>
              <a:t> </a:t>
            </a:r>
            <a:r>
              <a:rPr lang="ko-KR" altLang="en-US" dirty="0" smtClean="0"/>
              <a:t>클래스</a:t>
            </a:r>
            <a:endParaRPr lang="ko-KR" altLang="en-US" dirty="0"/>
          </a:p>
        </p:txBody>
      </p:sp>
      <p:pic>
        <p:nvPicPr>
          <p:cNvPr id="1054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71600" y="1905000"/>
            <a:ext cx="6172200" cy="48844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9801403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/>
          <p:cNvSpPr>
            <a:spLocks noGrp="1"/>
          </p:cNvSpPr>
          <p:nvPr>
            <p:ph idx="1"/>
          </p:nvPr>
        </p:nvSpPr>
        <p:spPr>
          <a:xfrm>
            <a:off x="457200" y="1371600"/>
            <a:ext cx="9220200" cy="5280248"/>
          </a:xfrm>
        </p:spPr>
        <p:txBody>
          <a:bodyPr>
            <a:normAutofit/>
          </a:bodyPr>
          <a:lstStyle/>
          <a:p>
            <a:r>
              <a:rPr lang="en-US" altLang="ko-KR" sz="1800" dirty="0" err="1" smtClean="0"/>
              <a:t>StringBuffer</a:t>
            </a:r>
            <a:r>
              <a:rPr lang="en-US" altLang="ko-KR" sz="1800" dirty="0" smtClean="0"/>
              <a:t> </a:t>
            </a:r>
            <a:r>
              <a:rPr lang="ko-KR" altLang="en-US" sz="1800" dirty="0" smtClean="0"/>
              <a:t>클래스의 </a:t>
            </a:r>
            <a:r>
              <a:rPr lang="ko-KR" altLang="en-US" sz="1800" dirty="0" err="1" smtClean="0"/>
              <a:t>메소드</a:t>
            </a:r>
            <a:endParaRPr lang="en-US" altLang="ko-KR" sz="1800" dirty="0" smtClean="0"/>
          </a:p>
        </p:txBody>
      </p:sp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7 </a:t>
            </a:r>
            <a:r>
              <a:rPr lang="en-US" altLang="ko-KR" dirty="0" err="1" smtClean="0"/>
              <a:t>StringBuffer</a:t>
            </a:r>
            <a:r>
              <a:rPr lang="en-US" altLang="ko-KR" dirty="0" smtClean="0"/>
              <a:t> </a:t>
            </a:r>
            <a:r>
              <a:rPr lang="ko-KR" altLang="en-US" dirty="0" smtClean="0"/>
              <a:t>클래스</a:t>
            </a:r>
            <a:endParaRPr lang="ko-KR" altLang="en-US" dirty="0"/>
          </a:p>
        </p:txBody>
      </p:sp>
      <p:grpSp>
        <p:nvGrpSpPr>
          <p:cNvPr id="8" name="그룹 7"/>
          <p:cNvGrpSpPr/>
          <p:nvPr/>
        </p:nvGrpSpPr>
        <p:grpSpPr>
          <a:xfrm>
            <a:off x="1143000" y="1905000"/>
            <a:ext cx="5791200" cy="4114800"/>
            <a:chOff x="1143000" y="1905000"/>
            <a:chExt cx="5348288" cy="3565582"/>
          </a:xfrm>
        </p:grpSpPr>
        <p:pic>
          <p:nvPicPr>
            <p:cNvPr id="106498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143000" y="1905000"/>
              <a:ext cx="5348288" cy="22785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6499" name="Picture 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151626" y="4175182"/>
              <a:ext cx="5319538" cy="1295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  <p:extLst>
      <p:ext uri="{BB962C8B-B14F-4D97-AF65-F5344CB8AC3E}">
        <p14:creationId xmlns:p14="http://schemas.microsoft.com/office/powerpoint/2010/main" val="238129106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7 </a:t>
            </a:r>
            <a:r>
              <a:rPr lang="en-US" altLang="ko-KR" dirty="0" err="1" smtClean="0"/>
              <a:t>StringBuffer</a:t>
            </a:r>
            <a:r>
              <a:rPr lang="en-US" altLang="ko-KR" dirty="0" smtClean="0"/>
              <a:t> </a:t>
            </a:r>
            <a:r>
              <a:rPr lang="ko-KR" altLang="en-US" dirty="0" smtClean="0"/>
              <a:t>클래스</a:t>
            </a:r>
            <a:endParaRPr lang="ko-KR" altLang="en-US" dirty="0"/>
          </a:p>
        </p:txBody>
      </p:sp>
      <p:pic>
        <p:nvPicPr>
          <p:cNvPr id="10752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9600" y="1325160"/>
            <a:ext cx="6334592" cy="541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7523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379700" y="4267200"/>
            <a:ext cx="2526300" cy="2147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7087244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1800" dirty="0" smtClean="0"/>
              <a:t>자바 프로그램은 클래스들의 집합</a:t>
            </a:r>
            <a:endParaRPr lang="en-US" altLang="ko-KR" sz="1800" dirty="0" smtClean="0"/>
          </a:p>
          <a:p>
            <a:r>
              <a:rPr lang="ko-KR" altLang="en-US" sz="1800" dirty="0" smtClean="0"/>
              <a:t>자바를 개발한 개발사</a:t>
            </a:r>
            <a:r>
              <a:rPr lang="en-US" altLang="ko-KR" sz="1800" dirty="0" smtClean="0"/>
              <a:t>(</a:t>
            </a:r>
            <a:r>
              <a:rPr lang="ko-KR" altLang="en-US" sz="1800" dirty="0" err="1" smtClean="0"/>
              <a:t>오라클</a:t>
            </a:r>
            <a:r>
              <a:rPr lang="en-US" altLang="ko-KR" sz="1800" dirty="0" smtClean="0"/>
              <a:t>)</a:t>
            </a:r>
            <a:r>
              <a:rPr lang="ko-KR" altLang="en-US" sz="1800" dirty="0" smtClean="0"/>
              <a:t>에 의해 수많은 라이브러리들이 </a:t>
            </a:r>
            <a:r>
              <a:rPr lang="en-US" altLang="ko-KR" sz="1800" dirty="0" smtClean="0"/>
              <a:t>JDK(</a:t>
            </a:r>
            <a:r>
              <a:rPr lang="ko-KR" altLang="en-US" sz="1800" dirty="0" smtClean="0"/>
              <a:t>자바 개발 환경</a:t>
            </a:r>
            <a:r>
              <a:rPr lang="en-US" altLang="ko-KR" sz="1800" dirty="0" smtClean="0"/>
              <a:t>)</a:t>
            </a:r>
            <a:r>
              <a:rPr lang="ko-KR" altLang="en-US" sz="1800" dirty="0" smtClean="0"/>
              <a:t>의 표준 </a:t>
            </a:r>
            <a:r>
              <a:rPr lang="en-US" altLang="ko-KR" sz="1800" dirty="0" smtClean="0"/>
              <a:t>API(Application Programming Interface)</a:t>
            </a:r>
            <a:r>
              <a:rPr lang="ko-KR" altLang="en-US" sz="1800" dirty="0" smtClean="0"/>
              <a:t>로 제공</a:t>
            </a:r>
          </a:p>
          <a:p>
            <a:r>
              <a:rPr lang="en-US" altLang="ko-KR" sz="1800" dirty="0" smtClean="0"/>
              <a:t>JDK</a:t>
            </a:r>
            <a:r>
              <a:rPr lang="ko-KR" altLang="en-US" sz="1800" dirty="0" smtClean="0"/>
              <a:t>의 많은 라이브러리 클래스들은 패키지로 구분되어 제공</a:t>
            </a:r>
            <a:endParaRPr lang="en-US" altLang="ko-KR" sz="1800" dirty="0" smtClean="0"/>
          </a:p>
          <a:p>
            <a:r>
              <a:rPr lang="ko-KR" altLang="en-US" sz="1800" dirty="0" smtClean="0"/>
              <a:t>클래스의 이름</a:t>
            </a:r>
            <a:endParaRPr lang="en-US" altLang="ko-KR" sz="1800" dirty="0" smtClean="0"/>
          </a:p>
        </p:txBody>
      </p:sp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 smtClean="0"/>
              <a:t>1-1 </a:t>
            </a:r>
            <a:r>
              <a:rPr lang="ko-KR" altLang="en-US" dirty="0" smtClean="0"/>
              <a:t>패키지의 개요와 표준 </a:t>
            </a:r>
            <a:r>
              <a:rPr lang="en-US" altLang="ko-KR" dirty="0" smtClean="0"/>
              <a:t>API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1 </a:t>
            </a:r>
            <a:r>
              <a:rPr lang="ko-KR" altLang="en-US" dirty="0" smtClean="0"/>
              <a:t>패키지의 개요와 패키지의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사용</a:t>
            </a:r>
            <a:endParaRPr lang="ko-KR" altLang="en-US" dirty="0"/>
          </a:p>
        </p:txBody>
      </p:sp>
      <p:pic>
        <p:nvPicPr>
          <p:cNvPr id="7270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90600" y="3352801"/>
            <a:ext cx="7696200" cy="12849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26228511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>
          <a:xfrm>
            <a:off x="2360712" y="476672"/>
            <a:ext cx="7052400" cy="560456"/>
          </a:xfrm>
        </p:spPr>
        <p:txBody>
          <a:bodyPr>
            <a:noAutofit/>
          </a:bodyPr>
          <a:lstStyle/>
          <a:p>
            <a:r>
              <a:rPr lang="ko-KR" altLang="en-US" sz="2800" b="1" dirty="0" smtClean="0"/>
              <a:t>학습 정리</a:t>
            </a:r>
            <a:endParaRPr lang="ko-KR" altLang="en-US" sz="2800" b="1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381000" y="1295400"/>
            <a:ext cx="9220200" cy="5127848"/>
          </a:xfrm>
        </p:spPr>
        <p:txBody>
          <a:bodyPr>
            <a:noAutofit/>
          </a:bodyPr>
          <a:lstStyle/>
          <a:p>
            <a:r>
              <a:rPr lang="ko-KR" altLang="en-US" dirty="0" smtClean="0"/>
              <a:t>패키지의 개요와 패키지의 사용</a:t>
            </a:r>
          </a:p>
          <a:p>
            <a:pPr>
              <a:buNone/>
            </a:pPr>
            <a:r>
              <a:rPr lang="en-US" altLang="ko-KR" sz="1600" dirty="0" smtClean="0"/>
              <a:t>	</a:t>
            </a:r>
            <a:r>
              <a:rPr lang="ko-KR" altLang="en-US" sz="1600" dirty="0" smtClean="0"/>
              <a:t>① 자바 개발 환경</a:t>
            </a:r>
            <a:r>
              <a:rPr lang="en-US" altLang="ko-KR" sz="1600" dirty="0" smtClean="0"/>
              <a:t>(JDK)</a:t>
            </a:r>
            <a:r>
              <a:rPr lang="ko-KR" altLang="en-US" sz="1600" dirty="0" smtClean="0"/>
              <a:t>에는 수많은 라이브러리 클래스들이 패키지로 제공되고 있습니다</a:t>
            </a:r>
            <a:r>
              <a:rPr lang="en-US" altLang="ko-KR" sz="1600" dirty="0" smtClean="0"/>
              <a:t>.</a:t>
            </a:r>
          </a:p>
          <a:p>
            <a:pPr>
              <a:buNone/>
            </a:pPr>
            <a:r>
              <a:rPr lang="en-US" altLang="ko-KR" sz="1600" dirty="0" smtClean="0"/>
              <a:t>	</a:t>
            </a:r>
            <a:r>
              <a:rPr lang="ko-KR" altLang="en-US" sz="1600" dirty="0" smtClean="0"/>
              <a:t>② 자바의 표준 </a:t>
            </a:r>
            <a:r>
              <a:rPr lang="en-US" altLang="ko-KR" sz="1600" dirty="0" smtClean="0"/>
              <a:t>API</a:t>
            </a:r>
            <a:r>
              <a:rPr lang="ko-KR" altLang="en-US" sz="1600" dirty="0" smtClean="0"/>
              <a:t>를 제공하는 홈페이지에서 라이브러리 클래스의 속성과 기능을 자세하게 제공하고 있습니다</a:t>
            </a:r>
            <a:r>
              <a:rPr lang="en-US" altLang="ko-KR" sz="1600" dirty="0" smtClean="0"/>
              <a:t>.</a:t>
            </a:r>
          </a:p>
          <a:p>
            <a:r>
              <a:rPr lang="ko-KR" altLang="en-US" dirty="0" smtClean="0"/>
              <a:t>사용자 패키지의 생성과 사용</a:t>
            </a:r>
          </a:p>
          <a:p>
            <a:pPr>
              <a:buNone/>
            </a:pPr>
            <a:r>
              <a:rPr lang="ko-KR" altLang="en-US" sz="1600" dirty="0" smtClean="0"/>
              <a:t>① 사용자는 개발되는 클래스들을 패키지에 포함시켜 효율적으로 관리하고 사용할 수 있습니다</a:t>
            </a:r>
            <a:r>
              <a:rPr lang="en-US" altLang="ko-KR" sz="1600" dirty="0" smtClean="0"/>
              <a:t>.</a:t>
            </a:r>
          </a:p>
          <a:p>
            <a:r>
              <a:rPr lang="en-US" altLang="ko-KR" dirty="0" err="1" smtClean="0"/>
              <a:t>java.lang</a:t>
            </a:r>
            <a:r>
              <a:rPr lang="en-US" altLang="ko-KR" dirty="0" smtClean="0"/>
              <a:t> </a:t>
            </a:r>
            <a:r>
              <a:rPr lang="ko-KR" altLang="en-US" dirty="0" smtClean="0"/>
              <a:t>패키지의 개요</a:t>
            </a:r>
          </a:p>
          <a:p>
            <a:pPr>
              <a:buNone/>
            </a:pPr>
            <a:r>
              <a:rPr lang="ko-KR" altLang="en-US" sz="1600" dirty="0" smtClean="0"/>
              <a:t>① 자바의 기본 패키지로서 </a:t>
            </a:r>
            <a:r>
              <a:rPr lang="en-US" altLang="ko-KR" sz="1600" dirty="0" smtClean="0"/>
              <a:t>import</a:t>
            </a:r>
            <a:r>
              <a:rPr lang="ko-KR" altLang="en-US" sz="1600" dirty="0" smtClean="0"/>
              <a:t>문을 사용하여 포함시키지 않아도 자동으로 포함되는 패키지입니다</a:t>
            </a:r>
            <a:r>
              <a:rPr lang="en-US" altLang="ko-KR" sz="1600" dirty="0" smtClean="0"/>
              <a:t>.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19437921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>
          <a:xfrm>
            <a:off x="2360712" y="476672"/>
            <a:ext cx="7052400" cy="560456"/>
          </a:xfrm>
        </p:spPr>
        <p:txBody>
          <a:bodyPr>
            <a:noAutofit/>
          </a:bodyPr>
          <a:lstStyle/>
          <a:p>
            <a:r>
              <a:rPr lang="ko-KR" altLang="en-US" sz="2800" b="1" dirty="0" smtClean="0"/>
              <a:t>학습 정리</a:t>
            </a:r>
            <a:endParaRPr lang="ko-KR" altLang="en-US" sz="2800" b="1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381000" y="1371600"/>
            <a:ext cx="9220200" cy="5051648"/>
          </a:xfrm>
        </p:spPr>
        <p:txBody>
          <a:bodyPr>
            <a:noAutofit/>
          </a:bodyPr>
          <a:lstStyle/>
          <a:p>
            <a:r>
              <a:rPr lang="ko-KR" altLang="en-US" dirty="0" smtClean="0"/>
              <a:t>포장 클래스</a:t>
            </a:r>
          </a:p>
          <a:p>
            <a:pPr>
              <a:buNone/>
            </a:pPr>
            <a:r>
              <a:rPr lang="en-US" altLang="ko-KR" sz="1600" dirty="0" smtClean="0"/>
              <a:t>	</a:t>
            </a:r>
            <a:r>
              <a:rPr lang="ko-KR" altLang="en-US" sz="1600" dirty="0" smtClean="0"/>
              <a:t>① 자바에서 사용되는 </a:t>
            </a:r>
            <a:r>
              <a:rPr lang="en-US" altLang="ko-KR" sz="1600" dirty="0" smtClean="0"/>
              <a:t>8</a:t>
            </a:r>
            <a:r>
              <a:rPr lang="ko-KR" altLang="en-US" sz="1600" dirty="0" smtClean="0"/>
              <a:t>개의 기본 </a:t>
            </a:r>
            <a:r>
              <a:rPr lang="ko-KR" altLang="en-US" sz="1600" dirty="0" err="1" smtClean="0"/>
              <a:t>자료형에</a:t>
            </a:r>
            <a:r>
              <a:rPr lang="ko-KR" altLang="en-US" sz="1600" dirty="0" smtClean="0"/>
              <a:t> 대해 포장 클래스를 제공합니다</a:t>
            </a:r>
            <a:r>
              <a:rPr lang="en-US" altLang="ko-KR" sz="1600" dirty="0" smtClean="0"/>
              <a:t>.</a:t>
            </a:r>
          </a:p>
          <a:p>
            <a:pPr>
              <a:buNone/>
            </a:pPr>
            <a:r>
              <a:rPr lang="en-US" altLang="ko-KR" sz="1600" dirty="0" smtClean="0"/>
              <a:t>	</a:t>
            </a:r>
            <a:r>
              <a:rPr lang="ko-KR" altLang="en-US" sz="1600" dirty="0" smtClean="0"/>
              <a:t>② 포장 클래스를 사용함으로써 클래스에서 제공되는 다양한 기능의 </a:t>
            </a:r>
            <a:r>
              <a:rPr lang="ko-KR" altLang="en-US" sz="1600" dirty="0" err="1" smtClean="0"/>
              <a:t>메소드를</a:t>
            </a:r>
            <a:r>
              <a:rPr lang="ko-KR" altLang="en-US" sz="1600" dirty="0" smtClean="0"/>
              <a:t> 쉽게 사용 할 수 있습니다</a:t>
            </a:r>
            <a:r>
              <a:rPr lang="en-US" altLang="ko-KR" sz="1600" dirty="0" smtClean="0"/>
              <a:t>.</a:t>
            </a:r>
          </a:p>
          <a:p>
            <a:r>
              <a:rPr lang="ko-KR" altLang="en-US" dirty="0" smtClean="0"/>
              <a:t>문자열의 개요와 </a:t>
            </a:r>
            <a:r>
              <a:rPr lang="en-US" altLang="ko-KR" dirty="0" smtClean="0"/>
              <a:t>String, </a:t>
            </a:r>
            <a:r>
              <a:rPr lang="en-US" altLang="ko-KR" dirty="0" err="1" smtClean="0"/>
              <a:t>StringBuffer</a:t>
            </a:r>
            <a:r>
              <a:rPr lang="en-US" altLang="ko-KR" dirty="0" smtClean="0"/>
              <a:t> </a:t>
            </a:r>
            <a:r>
              <a:rPr lang="ko-KR" altLang="en-US" dirty="0" smtClean="0"/>
              <a:t>클래스</a:t>
            </a:r>
          </a:p>
          <a:p>
            <a:pPr>
              <a:buNone/>
            </a:pPr>
            <a:r>
              <a:rPr lang="en-US" altLang="ko-KR" sz="1600" dirty="0" smtClean="0"/>
              <a:t>	</a:t>
            </a:r>
            <a:r>
              <a:rPr lang="ko-KR" altLang="en-US" sz="1600" dirty="0" smtClean="0"/>
              <a:t>① 자바는 문자열을 위해 </a:t>
            </a:r>
            <a:r>
              <a:rPr lang="en-US" altLang="ko-KR" sz="1600" dirty="0" smtClean="0"/>
              <a:t>String </a:t>
            </a:r>
            <a:r>
              <a:rPr lang="ko-KR" altLang="en-US" sz="1600" dirty="0" smtClean="0"/>
              <a:t>클래스와 </a:t>
            </a:r>
            <a:r>
              <a:rPr lang="en-US" altLang="ko-KR" sz="1600" dirty="0" err="1" smtClean="0"/>
              <a:t>StringBuffer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클래스를 제공하고 있습니다</a:t>
            </a:r>
            <a:r>
              <a:rPr lang="en-US" altLang="ko-KR" sz="1600" dirty="0" smtClean="0"/>
              <a:t>.</a:t>
            </a:r>
          </a:p>
          <a:p>
            <a:pPr>
              <a:buNone/>
            </a:pPr>
            <a:r>
              <a:rPr lang="en-US" altLang="ko-KR" sz="1600" dirty="0" smtClean="0"/>
              <a:t>	</a:t>
            </a:r>
            <a:r>
              <a:rPr lang="ko-KR" altLang="en-US" sz="1600" dirty="0" smtClean="0"/>
              <a:t>② 한번 생성된 다음에 변하지 않는 문자열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즉 상수 문자열을 사용할 때는 </a:t>
            </a:r>
            <a:r>
              <a:rPr lang="en-US" altLang="ko-KR" sz="1600" dirty="0" smtClean="0"/>
              <a:t>String </a:t>
            </a:r>
            <a:r>
              <a:rPr lang="ko-KR" altLang="en-US" sz="1600" dirty="0" smtClean="0"/>
              <a:t>클래스를 이용하고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프로그램에서 계속 변하는 문자열을 사용할 때는 </a:t>
            </a:r>
            <a:r>
              <a:rPr lang="en-US" altLang="ko-KR" sz="1600" dirty="0" err="1" smtClean="0"/>
              <a:t>StringBuffer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클래스를 이용합니다</a:t>
            </a:r>
            <a:r>
              <a:rPr lang="en-US" altLang="ko-KR" sz="1600" dirty="0" smtClean="0"/>
              <a:t>.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245870796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381000" y="2345932"/>
            <a:ext cx="8686800" cy="277366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ko-KR" altLang="en-US" sz="2800" b="1" spc="50" dirty="0">
                <a:ln w="11430"/>
                <a:solidFill>
                  <a:srgbClr val="00206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수고하셨습니다</a:t>
            </a:r>
            <a:r>
              <a:rPr lang="en-US" altLang="ko-KR" sz="2800" b="1" spc="50" dirty="0">
                <a:ln w="11430"/>
                <a:solidFill>
                  <a:srgbClr val="00206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.</a:t>
            </a:r>
            <a:br>
              <a:rPr lang="en-US" altLang="ko-KR" sz="2800" b="1" spc="50" dirty="0">
                <a:ln w="11430"/>
                <a:solidFill>
                  <a:srgbClr val="00206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Arial" pitchFamily="34" charset="0"/>
                <a:cs typeface="Arial" pitchFamily="34" charset="0"/>
              </a:rPr>
            </a:br>
            <a:r>
              <a:rPr lang="ko-KR" altLang="en-US" sz="2800" b="1" spc="50" dirty="0">
                <a:ln w="11430"/>
                <a:solidFill>
                  <a:srgbClr val="00206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제출 연습 문제를 잘 풀어서</a:t>
            </a:r>
            <a:r>
              <a:rPr lang="en-US" altLang="ko-KR" sz="2800" b="1" spc="50" dirty="0">
                <a:ln w="11430"/>
                <a:solidFill>
                  <a:srgbClr val="00206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/>
            </a:r>
            <a:br>
              <a:rPr lang="en-US" altLang="ko-KR" sz="2800" b="1" spc="50" dirty="0">
                <a:ln w="11430"/>
                <a:solidFill>
                  <a:srgbClr val="00206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Arial" pitchFamily="34" charset="0"/>
                <a:cs typeface="Arial" pitchFamily="34" charset="0"/>
              </a:rPr>
            </a:br>
            <a:r>
              <a:rPr lang="ko-KR" altLang="en-US" sz="2800" b="1" spc="50" dirty="0">
                <a:ln w="11430"/>
                <a:solidFill>
                  <a:srgbClr val="00206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제출해주시기 바랍니다</a:t>
            </a:r>
            <a:r>
              <a:rPr lang="en-US" altLang="ko-KR" sz="2800" b="1" spc="50" dirty="0">
                <a:ln w="11430"/>
                <a:solidFill>
                  <a:srgbClr val="00206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/>
            </a:r>
            <a:br>
              <a:rPr lang="en-US" altLang="ko-KR" sz="2800" b="1" spc="50" dirty="0">
                <a:ln w="11430"/>
                <a:solidFill>
                  <a:srgbClr val="00206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Arial" pitchFamily="34" charset="0"/>
                <a:cs typeface="Arial" pitchFamily="34" charset="0"/>
              </a:rPr>
            </a:br>
            <a:r>
              <a:rPr lang="en-US" altLang="ko-KR" sz="700" b="1" spc="50" dirty="0">
                <a:ln w="11430"/>
                <a:solidFill>
                  <a:srgbClr val="00206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/>
            </a:r>
            <a:br>
              <a:rPr lang="en-US" altLang="ko-KR" sz="700" b="1" spc="50" dirty="0">
                <a:ln w="11430"/>
                <a:solidFill>
                  <a:srgbClr val="00206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Arial" pitchFamily="34" charset="0"/>
                <a:cs typeface="Arial" pitchFamily="34" charset="0"/>
              </a:rPr>
            </a:br>
            <a:endParaRPr lang="en-US" altLang="ko-KR" sz="2000" b="1" spc="50" dirty="0">
              <a:ln w="11430"/>
              <a:solidFill>
                <a:srgbClr val="00206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294967295"/>
          </p:nvPr>
        </p:nvSpPr>
        <p:spPr>
          <a:xfrm>
            <a:off x="7099300" y="6356350"/>
            <a:ext cx="2311400" cy="365125"/>
          </a:xfrm>
        </p:spPr>
        <p:txBody>
          <a:bodyPr/>
          <a:lstStyle/>
          <a:p>
            <a:pPr>
              <a:defRPr/>
            </a:pPr>
            <a:fld id="{04D22018-F3CF-4E57-8E2F-22E5860DED70}" type="slidenum">
              <a:rPr lang="en-US" altLang="ko-KR"/>
              <a:pPr>
                <a:defRPr/>
              </a:pPr>
              <a:t>42</a:t>
            </a:fld>
            <a:endParaRPr lang="en-US" altLang="ko-KR" dirty="0"/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632520" y="1988840"/>
            <a:ext cx="8712968" cy="86409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400" b="0" i="0" u="none" strike="noStrike" kern="1200" cap="none" spc="0" normalizeH="0" baseline="0" noProof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uLnTx/>
              <a:uFillTx/>
              <a:latin typeface="+mn-ea"/>
              <a:ea typeface="+mn-ea"/>
              <a:cs typeface="Arial" charset="0"/>
            </a:endParaRPr>
          </a:p>
        </p:txBody>
      </p:sp>
      <p:sp>
        <p:nvSpPr>
          <p:cNvPr id="11" name="슬라이드 번호 개체 틀 2"/>
          <p:cNvSpPr txBox="1">
            <a:spLocks/>
          </p:cNvSpPr>
          <p:nvPr/>
        </p:nvSpPr>
        <p:spPr>
          <a:xfrm>
            <a:off x="7327900" y="6629400"/>
            <a:ext cx="25781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4D22018-F3CF-4E57-8E2F-22E5860DED70}" type="slidenum">
              <a:rPr kumimoji="0" lang="en-US" altLang="ko-KR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charset="0"/>
              <a:ea typeface="굴림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9477359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ko-KR" sz="1800" dirty="0" smtClean="0"/>
          </a:p>
        </p:txBody>
      </p:sp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 smtClean="0"/>
              <a:t>1-1 </a:t>
            </a:r>
            <a:r>
              <a:rPr lang="ko-KR" altLang="en-US" dirty="0" smtClean="0"/>
              <a:t>패키지의 개요와 표준 </a:t>
            </a:r>
            <a:r>
              <a:rPr lang="en-US" altLang="ko-KR" dirty="0" smtClean="0"/>
              <a:t>API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1 </a:t>
            </a:r>
            <a:r>
              <a:rPr lang="ko-KR" altLang="en-US" dirty="0" smtClean="0"/>
              <a:t>패키지의 개요와 패키지의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사용</a:t>
            </a:r>
            <a:endParaRPr lang="ko-KR" altLang="en-US" dirty="0"/>
          </a:p>
        </p:txBody>
      </p:sp>
      <p:pic>
        <p:nvPicPr>
          <p:cNvPr id="737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43000" y="1371600"/>
            <a:ext cx="7620000" cy="52273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62262138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1800" dirty="0" smtClean="0"/>
              <a:t>자바의 개발사</a:t>
            </a:r>
            <a:r>
              <a:rPr lang="en-US" altLang="ko-KR" sz="1800" dirty="0" smtClean="0"/>
              <a:t>(</a:t>
            </a:r>
            <a:r>
              <a:rPr lang="ko-KR" altLang="en-US" sz="1800" dirty="0" err="1" smtClean="0"/>
              <a:t>오라클사</a:t>
            </a:r>
            <a:r>
              <a:rPr lang="en-US" altLang="ko-KR" sz="1800" dirty="0" smtClean="0"/>
              <a:t>)</a:t>
            </a:r>
            <a:r>
              <a:rPr lang="ko-KR" altLang="en-US" sz="1800" dirty="0" smtClean="0"/>
              <a:t>에서 제공되는 </a:t>
            </a:r>
            <a:r>
              <a:rPr lang="en-US" altLang="ko-KR" sz="1800" dirty="0" smtClean="0"/>
              <a:t>API</a:t>
            </a:r>
            <a:r>
              <a:rPr lang="ko-KR" altLang="en-US" sz="1800" dirty="0" smtClean="0"/>
              <a:t>에 관한 정보를 </a:t>
            </a:r>
            <a:r>
              <a:rPr lang="en-US" altLang="ko-KR" sz="1800" dirty="0" smtClean="0"/>
              <a:t>http://docs.oracle.com/javase/7/docs/api/” </a:t>
            </a:r>
            <a:r>
              <a:rPr lang="ko-KR" altLang="en-US" sz="1800" dirty="0" smtClean="0"/>
              <a:t>에서 제공</a:t>
            </a:r>
            <a:endParaRPr lang="en-US" altLang="ko-KR" sz="1800" dirty="0" smtClean="0"/>
          </a:p>
        </p:txBody>
      </p:sp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 smtClean="0"/>
              <a:t>1-2 </a:t>
            </a:r>
            <a:r>
              <a:rPr lang="ko-KR" altLang="en-US" dirty="0" smtClean="0"/>
              <a:t>표준 </a:t>
            </a:r>
            <a:r>
              <a:rPr lang="en-US" altLang="ko-KR" dirty="0" smtClean="0"/>
              <a:t>API</a:t>
            </a:r>
            <a:r>
              <a:rPr lang="ko-KR" altLang="en-US" dirty="0" smtClean="0"/>
              <a:t>의 사용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1 </a:t>
            </a:r>
            <a:r>
              <a:rPr lang="ko-KR" altLang="en-US" dirty="0" smtClean="0"/>
              <a:t>패키지의 개요와 패키지의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사용</a:t>
            </a:r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2209800"/>
            <a:ext cx="5562600" cy="42066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5617962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1800" dirty="0" smtClean="0"/>
              <a:t>자바 개발자는 표준 </a:t>
            </a:r>
            <a:r>
              <a:rPr lang="en-US" altLang="ko-KR" sz="1800" dirty="0" smtClean="0"/>
              <a:t>API</a:t>
            </a:r>
            <a:r>
              <a:rPr lang="ko-KR" altLang="en-US" sz="1800" dirty="0" smtClean="0"/>
              <a:t>를 익숙하게 사용해야 한다</a:t>
            </a:r>
            <a:r>
              <a:rPr lang="en-US" altLang="ko-KR" sz="1800" dirty="0" smtClean="0"/>
              <a:t>. API</a:t>
            </a:r>
            <a:r>
              <a:rPr lang="ko-KR" altLang="en-US" sz="1800" dirty="0" smtClean="0"/>
              <a:t>에서는 클래스의 기능</a:t>
            </a:r>
            <a:r>
              <a:rPr lang="en-US" altLang="ko-KR" sz="1800" dirty="0" smtClean="0"/>
              <a:t>(</a:t>
            </a:r>
            <a:r>
              <a:rPr lang="ko-KR" altLang="en-US" sz="1800" dirty="0" err="1" smtClean="0"/>
              <a:t>메소드</a:t>
            </a:r>
            <a:r>
              <a:rPr lang="en-US" altLang="ko-KR" sz="1800" dirty="0" smtClean="0"/>
              <a:t>)</a:t>
            </a:r>
            <a:r>
              <a:rPr lang="ko-KR" altLang="en-US" sz="1800" dirty="0" smtClean="0"/>
              <a:t>과 자세한 속성 및 사용 방법을 소개하고 있다</a:t>
            </a:r>
            <a:r>
              <a:rPr lang="en-US" altLang="ko-KR" sz="1800" dirty="0" smtClean="0"/>
              <a:t>.(Object </a:t>
            </a:r>
            <a:r>
              <a:rPr lang="ko-KR" altLang="en-US" sz="1800" dirty="0" smtClean="0"/>
              <a:t>클래스의 검색화면</a:t>
            </a:r>
            <a:r>
              <a:rPr lang="en-US" altLang="ko-KR" sz="1800" dirty="0" smtClean="0"/>
              <a:t>)</a:t>
            </a:r>
          </a:p>
        </p:txBody>
      </p:sp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 smtClean="0"/>
              <a:t>1-2 </a:t>
            </a:r>
            <a:r>
              <a:rPr lang="ko-KR" altLang="en-US" dirty="0" smtClean="0"/>
              <a:t>표준 </a:t>
            </a:r>
            <a:r>
              <a:rPr lang="en-US" altLang="ko-KR" dirty="0" smtClean="0"/>
              <a:t>API</a:t>
            </a:r>
            <a:r>
              <a:rPr lang="ko-KR" altLang="en-US" dirty="0" smtClean="0"/>
              <a:t>의 사용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1 </a:t>
            </a:r>
            <a:r>
              <a:rPr lang="ko-KR" altLang="en-US" dirty="0" smtClean="0"/>
              <a:t>패키지의 개요와 패키지의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사용</a:t>
            </a:r>
            <a:endParaRPr lang="ko-KR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2286000"/>
            <a:ext cx="5793811" cy="438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6359018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1800" dirty="0" smtClean="0"/>
              <a:t>클래스에서 패키지를 사용하기 위해 </a:t>
            </a:r>
            <a:r>
              <a:rPr lang="en-US" altLang="ko-KR" sz="1800" dirty="0" smtClean="0"/>
              <a:t>import </a:t>
            </a:r>
            <a:r>
              <a:rPr lang="ko-KR" altLang="en-US" sz="1800" dirty="0" err="1" smtClean="0"/>
              <a:t>예약어를</a:t>
            </a:r>
            <a:r>
              <a:rPr lang="ko-KR" altLang="en-US" sz="1800" dirty="0" smtClean="0"/>
              <a:t> 사용</a:t>
            </a:r>
            <a:endParaRPr lang="en-US" altLang="ko-KR" sz="1800" dirty="0" smtClean="0"/>
          </a:p>
        </p:txBody>
      </p:sp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 smtClean="0"/>
              <a:t>1-3 </a:t>
            </a:r>
            <a:r>
              <a:rPr lang="ko-KR" altLang="en-US" dirty="0" smtClean="0"/>
              <a:t>패키지의 사용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1 </a:t>
            </a:r>
            <a:r>
              <a:rPr lang="ko-KR" altLang="en-US" dirty="0" smtClean="0"/>
              <a:t>패키지의 개요와 패키지의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사용</a:t>
            </a:r>
            <a:endParaRPr lang="ko-KR" altLang="en-US" dirty="0"/>
          </a:p>
        </p:txBody>
      </p:sp>
      <p:grpSp>
        <p:nvGrpSpPr>
          <p:cNvPr id="8" name="그룹 7"/>
          <p:cNvGrpSpPr/>
          <p:nvPr/>
        </p:nvGrpSpPr>
        <p:grpSpPr>
          <a:xfrm>
            <a:off x="914400" y="1905000"/>
            <a:ext cx="6875756" cy="1752600"/>
            <a:chOff x="896644" y="1676400"/>
            <a:chExt cx="7761581" cy="2112822"/>
          </a:xfrm>
        </p:grpSpPr>
        <p:pic>
          <p:nvPicPr>
            <p:cNvPr id="76803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896644" y="2945166"/>
              <a:ext cx="7696200" cy="8440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6802" name="Picture 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914400" y="1676400"/>
              <a:ext cx="7743825" cy="13519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76804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914400" y="3733800"/>
            <a:ext cx="6803814" cy="266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88534807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1800" dirty="0" smtClean="0"/>
              <a:t>클래스에서 패키지를 사용하기 위해 </a:t>
            </a:r>
            <a:r>
              <a:rPr lang="en-US" altLang="ko-KR" sz="1800" dirty="0" smtClean="0"/>
              <a:t>import </a:t>
            </a:r>
            <a:r>
              <a:rPr lang="ko-KR" altLang="en-US" sz="1800" dirty="0" err="1" smtClean="0"/>
              <a:t>예약어를</a:t>
            </a:r>
            <a:r>
              <a:rPr lang="ko-KR" altLang="en-US" sz="1800" dirty="0" smtClean="0"/>
              <a:t> 사용</a:t>
            </a:r>
            <a:endParaRPr lang="en-US" altLang="ko-KR" sz="1800" dirty="0" smtClean="0"/>
          </a:p>
        </p:txBody>
      </p:sp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 smtClean="0"/>
              <a:t>1-3 </a:t>
            </a:r>
            <a:r>
              <a:rPr lang="ko-KR" altLang="en-US" dirty="0" smtClean="0"/>
              <a:t>패키지의 사용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1 </a:t>
            </a:r>
            <a:r>
              <a:rPr lang="ko-KR" altLang="en-US" dirty="0" smtClean="0"/>
              <a:t>패키지의 개요와 패키지의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사용</a:t>
            </a:r>
            <a:endParaRPr lang="ko-KR" altLang="en-US" dirty="0"/>
          </a:p>
        </p:txBody>
      </p:sp>
      <p:pic>
        <p:nvPicPr>
          <p:cNvPr id="778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8200" y="1981200"/>
            <a:ext cx="7581900" cy="27936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30975221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878</Words>
  <Application>Microsoft Office PowerPoint</Application>
  <PresentationFormat>A4 용지(210x297mm)</PresentationFormat>
  <Paragraphs>177</Paragraphs>
  <Slides>42</Slides>
  <Notes>42</Notes>
  <HiddenSlides>0</HiddenSlides>
  <MMClips>0</MMClips>
  <ScaleCrop>false</ScaleCrop>
  <HeadingPairs>
    <vt:vector size="8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42</vt:i4>
      </vt:variant>
    </vt:vector>
  </HeadingPairs>
  <TitlesOfParts>
    <vt:vector size="49" baseType="lpstr">
      <vt:lpstr>굴림</vt:lpstr>
      <vt:lpstr>맑은 고딕</vt:lpstr>
      <vt:lpstr>Arial</vt:lpstr>
      <vt:lpstr>Arial Black</vt:lpstr>
      <vt:lpstr>Wingdings</vt:lpstr>
      <vt:lpstr>1_디자인 사용자 지정</vt:lpstr>
      <vt:lpstr>Image</vt:lpstr>
      <vt:lpstr>12장. 패키지와 java.lang 패키지</vt:lpstr>
      <vt:lpstr> </vt:lpstr>
      <vt:lpstr>1 패키지의 개요와 패키지의 사용</vt:lpstr>
      <vt:lpstr>1 패키지의 개요와 패키지의 사용</vt:lpstr>
      <vt:lpstr>1 패키지의 개요와 패키지의 사용</vt:lpstr>
      <vt:lpstr>1 패키지의 개요와 패키지의 사용</vt:lpstr>
      <vt:lpstr>1 패키지의 개요와 패키지의 사용</vt:lpstr>
      <vt:lpstr>1 패키지의 개요와 패키지의 사용</vt:lpstr>
      <vt:lpstr>1 패키지의 개요와 패키지의 사용</vt:lpstr>
      <vt:lpstr>2 사용자 패키지 생성과 사용</vt:lpstr>
      <vt:lpstr>2 사용자 패키지 생성과 사용</vt:lpstr>
      <vt:lpstr>2 사용자 패키지 생성과 사용</vt:lpstr>
      <vt:lpstr>2 사용자 패키지 생성과 사용</vt:lpstr>
      <vt:lpstr>2 사용자 패키지 생성과 사용</vt:lpstr>
      <vt:lpstr>2 사용자 패키지 생성과 사용</vt:lpstr>
      <vt:lpstr>2 사용자 패키지 생성과 사용</vt:lpstr>
      <vt:lpstr>3 java.lang 패키지의 개요</vt:lpstr>
      <vt:lpstr>4 포장 클래스</vt:lpstr>
      <vt:lpstr>4 포장 클래스</vt:lpstr>
      <vt:lpstr>4 포장 클래스</vt:lpstr>
      <vt:lpstr>4 포장 클래스</vt:lpstr>
      <vt:lpstr>4 포장 클래스</vt:lpstr>
      <vt:lpstr>4 포장 클래스</vt:lpstr>
      <vt:lpstr>4 포장 클래스</vt:lpstr>
      <vt:lpstr>5 문자열의 개요</vt:lpstr>
      <vt:lpstr>6 String 클래스</vt:lpstr>
      <vt:lpstr>6 String 클래스</vt:lpstr>
      <vt:lpstr>6 String 클래스</vt:lpstr>
      <vt:lpstr>6 String 클래스</vt:lpstr>
      <vt:lpstr>6 String 클래스</vt:lpstr>
      <vt:lpstr>6 String 클래스</vt:lpstr>
      <vt:lpstr>6 String 클래스</vt:lpstr>
      <vt:lpstr>6 String 클래스</vt:lpstr>
      <vt:lpstr>6 String 클래스</vt:lpstr>
      <vt:lpstr>7 StringBuffer 클래스</vt:lpstr>
      <vt:lpstr>7 StringBuffer 클래스</vt:lpstr>
      <vt:lpstr>7 StringBuffer 클래스</vt:lpstr>
      <vt:lpstr>7 StringBuffer 클래스</vt:lpstr>
      <vt:lpstr>7 StringBuffer 클래스</vt:lpstr>
      <vt:lpstr>PowerPoint 프레젠테이션</vt:lpstr>
      <vt:lpstr>PowerPoint 프레젠테이션</vt:lpstr>
      <vt:lpstr>수고하셨습니다. 제출 연습 문제를 잘 풀어서 제출해주시기 바랍니다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79</cp:revision>
  <cp:lastPrinted>1601-01-01T00:00:00Z</cp:lastPrinted>
  <dcterms:created xsi:type="dcterms:W3CDTF">1601-01-01T00:00:00Z</dcterms:created>
  <dcterms:modified xsi:type="dcterms:W3CDTF">2020-08-19T03:33:28Z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</Properties>
</file>